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1"/>
    <p:sldMasterId id="2147483804" r:id="rId2"/>
    <p:sldMasterId id="2147483827" r:id="rId3"/>
    <p:sldMasterId id="2147483810" r:id="rId4"/>
    <p:sldMasterId id="2147483815" r:id="rId5"/>
    <p:sldMasterId id="2147483820" r:id="rId6"/>
  </p:sldMasterIdLst>
  <p:notesMasterIdLst>
    <p:notesMasterId r:id="rId43"/>
  </p:notesMasterIdLst>
  <p:sldIdLst>
    <p:sldId id="457" r:id="rId7"/>
    <p:sldId id="448" r:id="rId8"/>
    <p:sldId id="460" r:id="rId9"/>
    <p:sldId id="479" r:id="rId10"/>
    <p:sldId id="517" r:id="rId11"/>
    <p:sldId id="518" r:id="rId12"/>
    <p:sldId id="520" r:id="rId13"/>
    <p:sldId id="521" r:id="rId14"/>
    <p:sldId id="522" r:id="rId15"/>
    <p:sldId id="523" r:id="rId16"/>
    <p:sldId id="524" r:id="rId17"/>
    <p:sldId id="468" r:id="rId18"/>
    <p:sldId id="491" r:id="rId19"/>
    <p:sldId id="492" r:id="rId20"/>
    <p:sldId id="481" r:id="rId21"/>
    <p:sldId id="458" r:id="rId22"/>
    <p:sldId id="532" r:id="rId23"/>
    <p:sldId id="533" r:id="rId24"/>
    <p:sldId id="467" r:id="rId25"/>
    <p:sldId id="527" r:id="rId26"/>
    <p:sldId id="526" r:id="rId27"/>
    <p:sldId id="528" r:id="rId28"/>
    <p:sldId id="538" r:id="rId29"/>
    <p:sldId id="550" r:id="rId30"/>
    <p:sldId id="559" r:id="rId31"/>
    <p:sldId id="555" r:id="rId32"/>
    <p:sldId id="541" r:id="rId33"/>
    <p:sldId id="564" r:id="rId34"/>
    <p:sldId id="542" r:id="rId35"/>
    <p:sldId id="562" r:id="rId36"/>
    <p:sldId id="553" r:id="rId37"/>
    <p:sldId id="546" r:id="rId38"/>
    <p:sldId id="558" r:id="rId39"/>
    <p:sldId id="557" r:id="rId40"/>
    <p:sldId id="371" r:id="rId41"/>
    <p:sldId id="358" r:id="rId42"/>
  </p:sldIdLst>
  <p:sldSz cx="12192000" cy="6858000"/>
  <p:notesSz cx="7010400" cy="9296400"/>
  <p:defaultTextStyle>
    <a:defPPr>
      <a:defRPr lang="en-US"/>
    </a:defPPr>
    <a:lvl1pPr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31" userDrawn="1">
          <p15:clr>
            <a:srgbClr val="A4A3A4"/>
          </p15:clr>
        </p15:guide>
        <p15:guide id="2" orient="horz" pos="1275" userDrawn="1">
          <p15:clr>
            <a:srgbClr val="A4A3A4"/>
          </p15:clr>
        </p15:guide>
        <p15:guide id="3" orient="horz" pos="2859" userDrawn="1">
          <p15:clr>
            <a:srgbClr val="A4A3A4"/>
          </p15:clr>
        </p15:guide>
        <p15:guide id="4" orient="horz" pos="3995" userDrawn="1">
          <p15:clr>
            <a:srgbClr val="A4A3A4"/>
          </p15:clr>
        </p15:guide>
        <p15:guide id="5" pos="7303" userDrawn="1">
          <p15:clr>
            <a:srgbClr val="A4A3A4"/>
          </p15:clr>
        </p15:guide>
        <p15:guide id="6" pos="401" userDrawn="1">
          <p15:clr>
            <a:srgbClr val="A4A3A4"/>
          </p15:clr>
        </p15:guide>
        <p15:guide id="7" pos="3847" userDrawn="1">
          <p15:clr>
            <a:srgbClr val="A4A3A4"/>
          </p15:clr>
        </p15:guide>
        <p15:guide id="8" pos="4759" userDrawn="1">
          <p15:clr>
            <a:srgbClr val="A4A3A4"/>
          </p15:clr>
        </p15:guide>
        <p15:guide id="9" orient="horz" pos="3051" userDrawn="1">
          <p15:clr>
            <a:srgbClr val="A4A3A4"/>
          </p15:clr>
        </p15:guide>
        <p15:guide id="10" pos="3783" userDrawn="1">
          <p15:clr>
            <a:srgbClr val="A4A3A4"/>
          </p15:clr>
        </p15:guide>
        <p15:guide id="11" pos="46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1C42"/>
    <a:srgbClr val="E41B22"/>
    <a:srgbClr val="999085"/>
    <a:srgbClr val="2A1C42"/>
    <a:srgbClr val="281D39"/>
    <a:srgbClr val="E33238"/>
    <a:srgbClr val="CDCBC1"/>
    <a:srgbClr val="9C9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7" autoAdjust="0"/>
    <p:restoredTop sz="68063" autoAdjust="0"/>
  </p:normalViewPr>
  <p:slideViewPr>
    <p:cSldViewPr snapToObjects="1">
      <p:cViewPr varScale="1">
        <p:scale>
          <a:sx n="61" d="100"/>
          <a:sy n="61" d="100"/>
        </p:scale>
        <p:origin x="696" y="60"/>
      </p:cViewPr>
      <p:guideLst>
        <p:guide orient="horz" pos="3531"/>
        <p:guide orient="horz" pos="1275"/>
        <p:guide orient="horz" pos="2859"/>
        <p:guide orient="horz" pos="3995"/>
        <p:guide pos="7303"/>
        <p:guide pos="401"/>
        <p:guide pos="3847"/>
        <p:guide pos="4759"/>
        <p:guide orient="horz" pos="3051"/>
        <p:guide pos="3783"/>
        <p:guide pos="4695"/>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87" d="100"/>
          <a:sy n="87" d="100"/>
        </p:scale>
        <p:origin x="3804" y="96"/>
      </p:cViewPr>
      <p:guideLst>
        <p:guide orient="horz" pos="2880"/>
        <p:guide pos="2160"/>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58" tIns="46580" rIns="93158" bIns="46580" rtlCol="0"/>
          <a:lstStyle>
            <a:lvl1pPr algn="l" defTabSz="713232" eaLnBrk="1" fontAlgn="auto" hangingPunct="1">
              <a:spcBef>
                <a:spcPts val="0"/>
              </a:spcBef>
              <a:spcAft>
                <a:spcPts val="0"/>
              </a:spcAft>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58" tIns="46580" rIns="93158" bIns="46580" rtlCol="0"/>
          <a:lstStyle>
            <a:lvl1pPr algn="r" defTabSz="713232" eaLnBrk="1" fontAlgn="auto" hangingPunct="1">
              <a:spcBef>
                <a:spcPts val="0"/>
              </a:spcBef>
              <a:spcAft>
                <a:spcPts val="0"/>
              </a:spcAft>
              <a:defRPr sz="1200">
                <a:latin typeface="Arial" charset="0"/>
              </a:defRPr>
            </a:lvl1pPr>
          </a:lstStyle>
          <a:p>
            <a:pPr>
              <a:defRPr/>
            </a:pPr>
            <a:fld id="{5588DD9F-B571-4C0F-AA71-1EE157CD5767}" type="datetimeFigureOut">
              <a:rPr lang="en-US"/>
              <a:pPr>
                <a:defRPr/>
              </a:pPr>
              <a:t>10/28/2020</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58" tIns="46580" rIns="93158" bIns="46580"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58" tIns="46580" rIns="93158" bIns="4658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6725"/>
          </a:xfrm>
          <a:prstGeom prst="rect">
            <a:avLst/>
          </a:prstGeom>
        </p:spPr>
        <p:txBody>
          <a:bodyPr vert="horz" lIns="93158" tIns="46580" rIns="93158" bIns="46580" rtlCol="0" anchor="b"/>
          <a:lstStyle>
            <a:lvl1pPr algn="l" defTabSz="713232" eaLnBrk="1" fontAlgn="auto" hangingPunct="1">
              <a:spcBef>
                <a:spcPts val="0"/>
              </a:spcBef>
              <a:spcAft>
                <a:spcPts val="0"/>
              </a:spcAft>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58" tIns="46580" rIns="93158" bIns="46580" rtlCol="0" anchor="b"/>
          <a:lstStyle>
            <a:lvl1pPr algn="r" defTabSz="713232" eaLnBrk="1" fontAlgn="auto" hangingPunct="1">
              <a:spcBef>
                <a:spcPts val="0"/>
              </a:spcBef>
              <a:spcAft>
                <a:spcPts val="0"/>
              </a:spcAft>
              <a:defRPr sz="1200">
                <a:latin typeface="Arial" charset="0"/>
              </a:defRPr>
            </a:lvl1pPr>
          </a:lstStyle>
          <a:p>
            <a:pPr>
              <a:defRPr/>
            </a:pPr>
            <a:fld id="{6BF6B60A-36F4-4E3F-99E0-513A6A24CCA9}" type="slidenum">
              <a:rPr lang="en-US"/>
              <a:pPr>
                <a:defRPr/>
              </a:pPr>
              <a:t>‹#›</a:t>
            </a:fld>
            <a:endParaRPr lang="en-US" dirty="0"/>
          </a:p>
        </p:txBody>
      </p:sp>
    </p:spTree>
    <p:extLst>
      <p:ext uri="{BB962C8B-B14F-4D97-AF65-F5344CB8AC3E}">
        <p14:creationId xmlns:p14="http://schemas.microsoft.com/office/powerpoint/2010/main" val="1512587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worksafebc.com/en/law-policy/occupational-health-safety/searchable-ohs-regulation/ohs-regulation/part-04-general-conditions#SectionNumber:4.85" TargetMode="External"/><Relationship Id="rId3" Type="http://schemas.openxmlformats.org/officeDocument/2006/relationships/hyperlink" Target="https://www2.gov.bc.ca/gov/content/health/about-bc-s-health-care-system/office-of-the-provincial-health-officer/current-health-topics/covid-19-novel-coronavirus" TargetMode="External"/><Relationship Id="rId7" Type="http://schemas.openxmlformats.org/officeDocument/2006/relationships/hyperlink" Target="http://www.bccdc.ca/health-info/diseases-conditions/covid-19/about-covid-19/symptoms" TargetMode="External"/><Relationship Id="rId12" Type="http://schemas.openxmlformats.org/officeDocument/2006/relationships/hyperlink" Target="https://www.worksafebc.com/en/about-us/covid-19-updates/covid-19-returning-safe-operatio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worksafebc.com/en/about-us/covid-19-updates/covid-19-industry-information" TargetMode="External"/><Relationship Id="rId11" Type="http://schemas.openxmlformats.org/officeDocument/2006/relationships/hyperlink" Target="https://www2.gov.bc.ca/assets/gov/health/about-bc-s-health-care-system/office-of-the-provincial-health-officer/covid-19/class_order_employers_covid-19_safety_plans_covid-19_may_14_final.pdf" TargetMode="External"/><Relationship Id="rId5" Type="http://schemas.openxmlformats.org/officeDocument/2006/relationships/hyperlink" Target="https://www.worksafebc.com/en/about-us/covid-19-updates/health-and-safety/covid-19-faqs" TargetMode="External"/><Relationship Id="rId10" Type="http://schemas.openxmlformats.org/officeDocument/2006/relationships/hyperlink" Target="https://www.worksafebc.com/en/resources/health-safety/checklist/covid-19-safety-plan?lang=en" TargetMode="External"/><Relationship Id="rId4" Type="http://schemas.openxmlformats.org/officeDocument/2006/relationships/hyperlink" Target="http://www.bccdc.ca/health-info/diseases-conditions/covid-19" TargetMode="External"/><Relationship Id="rId9" Type="http://schemas.openxmlformats.org/officeDocument/2006/relationships/hyperlink" Target="https://www.worksafebc.com/en/law-policy/occupational-health-safety/searchable-ohs-regulation/ohs-regulation/part-06-substance-specific-requirements#SectionNumber:6.34"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a:t>
            </a:fld>
            <a:endParaRPr lang="en-US" dirty="0"/>
          </a:p>
        </p:txBody>
      </p:sp>
    </p:spTree>
    <p:extLst>
      <p:ext uri="{BB962C8B-B14F-4D97-AF65-F5344CB8AC3E}">
        <p14:creationId xmlns:p14="http://schemas.microsoft.com/office/powerpoint/2010/main" val="100626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12</a:t>
            </a:fld>
            <a:endParaRPr lang="en-US" dirty="0"/>
          </a:p>
        </p:txBody>
      </p:sp>
    </p:spTree>
    <p:extLst>
      <p:ext uri="{BB962C8B-B14F-4D97-AF65-F5344CB8AC3E}">
        <p14:creationId xmlns:p14="http://schemas.microsoft.com/office/powerpoint/2010/main" val="124548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of ‘Temporary Layoff’ – Section 1(1). </a:t>
            </a:r>
          </a:p>
          <a:p>
            <a:r>
              <a:rPr lang="en-US" baseline="0" dirty="0" smtClean="0"/>
              <a:t>Section 62 defines when less work becomes a layoff. </a:t>
            </a:r>
          </a:p>
          <a:p>
            <a:r>
              <a:rPr lang="en-US" baseline="0" dirty="0" smtClean="0"/>
              <a:t>Section 72 outlines entitlement variance. </a:t>
            </a:r>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13</a:t>
            </a:fld>
            <a:endParaRPr lang="en-US" dirty="0"/>
          </a:p>
        </p:txBody>
      </p:sp>
    </p:spTree>
    <p:extLst>
      <p:ext uri="{BB962C8B-B14F-4D97-AF65-F5344CB8AC3E}">
        <p14:creationId xmlns:p14="http://schemas.microsoft.com/office/powerpoint/2010/main" val="16048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This means there</a:t>
            </a:r>
            <a:r>
              <a:rPr lang="en-CA" baseline="0" dirty="0" smtClean="0"/>
              <a:t> is a risk of constructive dismissal where it is not in the contract.</a:t>
            </a:r>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14</a:t>
            </a:fld>
            <a:endParaRPr lang="en-US" dirty="0"/>
          </a:p>
        </p:txBody>
      </p:sp>
    </p:spTree>
    <p:extLst>
      <p:ext uri="{BB962C8B-B14F-4D97-AF65-F5344CB8AC3E}">
        <p14:creationId xmlns:p14="http://schemas.microsoft.com/office/powerpoint/2010/main" val="11000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Section 45.01 of the Employment Standards</a:t>
            </a:r>
            <a:r>
              <a:rPr lang="en-US" baseline="0" dirty="0" smtClean="0"/>
              <a:t> Regulation </a:t>
            </a:r>
          </a:p>
          <a:p>
            <a:endParaRPr lang="en-US" baseline="0" dirty="0" smtClean="0"/>
          </a:p>
          <a:p>
            <a:r>
              <a:rPr lang="en-CA" dirty="0" smtClean="0">
                <a:effectLst/>
              </a:rPr>
              <a:t>As confirmed by the BC Labour Minister in his letter dated June 18, 2020 addressed to the Business Council of British Columbia, “</a:t>
            </a:r>
            <a:r>
              <a:rPr lang="en-CA" i="1" dirty="0" smtClean="0">
                <a:effectLst/>
              </a:rPr>
              <a:t>in a specific situation where employers and employees require longer than 16 weeks for a temporary layoff caused by </a:t>
            </a:r>
            <a:r>
              <a:rPr lang="en-CA" i="1" dirty="0" err="1" smtClean="0">
                <a:effectLst/>
              </a:rPr>
              <a:t>COVID</a:t>
            </a:r>
            <a:r>
              <a:rPr lang="en-CA" i="1" dirty="0" smtClean="0">
                <a:effectLst/>
              </a:rPr>
              <a:t>-19, an option that would be available to the parties if they agree would be to jointly apply to the Director of Employment Standards for a variance authorizing a longer period under existing provisions of the ESA. The Director may grant the requested variance if a majority of affected employees approve</a:t>
            </a:r>
            <a:r>
              <a:rPr lang="en-CA" dirty="0" smtClean="0">
                <a:effectLst/>
              </a:rPr>
              <a:t>.” </a:t>
            </a:r>
          </a:p>
          <a:p>
            <a:endParaRPr lang="en-CA"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charset="0"/>
                <a:ea typeface="+mn-ea"/>
                <a:cs typeface="+mn-cs"/>
              </a:rPr>
              <a:t>the standard 13 week temporary layoff period (out of 20 weeks) once again applies. Further, employers are free to plead to their case for variance under the standard entitlements. However, she also noted that – Yes, if you failed to meet the deadline in August for a further extension of the </a:t>
            </a:r>
            <a:r>
              <a:rPr lang="en-CA" sz="1200" kern="1200" dirty="0" err="1" smtClean="0">
                <a:solidFill>
                  <a:schemeClr val="tx1"/>
                </a:solidFill>
                <a:effectLst/>
                <a:latin typeface="Arial" charset="0"/>
                <a:ea typeface="+mn-ea"/>
                <a:cs typeface="+mn-cs"/>
              </a:rPr>
              <a:t>COVID</a:t>
            </a:r>
            <a:r>
              <a:rPr lang="en-CA" sz="1200" kern="1200" dirty="0" smtClean="0">
                <a:solidFill>
                  <a:schemeClr val="tx1"/>
                </a:solidFill>
                <a:effectLst/>
                <a:latin typeface="Arial" charset="0"/>
                <a:ea typeface="+mn-ea"/>
                <a:cs typeface="+mn-cs"/>
              </a:rPr>
              <a:t>-related extended temporary layoff periods, you are out of luck. Effectively, following that date you were either required to recall them or they were effectively terminated. </a:t>
            </a:r>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15</a:t>
            </a:fld>
            <a:endParaRPr lang="en-US" dirty="0"/>
          </a:p>
        </p:txBody>
      </p:sp>
    </p:spTree>
    <p:extLst>
      <p:ext uri="{BB962C8B-B14F-4D97-AF65-F5344CB8AC3E}">
        <p14:creationId xmlns:p14="http://schemas.microsoft.com/office/powerpoint/2010/main" val="448998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16</a:t>
            </a:fld>
            <a:endParaRPr lang="en-US" dirty="0"/>
          </a:p>
        </p:txBody>
      </p:sp>
    </p:spTree>
    <p:extLst>
      <p:ext uri="{BB962C8B-B14F-4D97-AF65-F5344CB8AC3E}">
        <p14:creationId xmlns:p14="http://schemas.microsoft.com/office/powerpoint/2010/main" val="302448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17</a:t>
            </a:fld>
            <a:endParaRPr lang="en-US" dirty="0"/>
          </a:p>
        </p:txBody>
      </p:sp>
    </p:spTree>
    <p:extLst>
      <p:ext uri="{BB962C8B-B14F-4D97-AF65-F5344CB8AC3E}">
        <p14:creationId xmlns:p14="http://schemas.microsoft.com/office/powerpoint/2010/main" val="280724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18</a:t>
            </a:fld>
            <a:endParaRPr lang="en-US" dirty="0"/>
          </a:p>
        </p:txBody>
      </p:sp>
    </p:spTree>
    <p:extLst>
      <p:ext uri="{BB962C8B-B14F-4D97-AF65-F5344CB8AC3E}">
        <p14:creationId xmlns:p14="http://schemas.microsoft.com/office/powerpoint/2010/main" val="2589684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smtClean="0">
                <a:solidFill>
                  <a:schemeClr val="tx1"/>
                </a:solidFill>
                <a:effectLst/>
              </a:rPr>
              <a:t>Constructive dismissal most easily found in cases involving compensation reductions, because compensation is usually most essential term of employment for employees. </a:t>
            </a:r>
          </a:p>
          <a:p>
            <a:pPr marL="173336" marR="0" lvl="0" indent="-173336"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smtClean="0">
                <a:solidFill>
                  <a:schemeClr val="tx1"/>
                </a:solidFill>
                <a:effectLst/>
              </a:rPr>
              <a:t>Threshold for this inquiry depends on individualized factors.</a:t>
            </a:r>
            <a:r>
              <a:rPr lang="en-US" kern="1200" baseline="0" dirty="0" smtClean="0">
                <a:solidFill>
                  <a:schemeClr val="tx1"/>
                </a:solidFill>
                <a:effectLst/>
              </a:rPr>
              <a:t> </a:t>
            </a:r>
            <a:r>
              <a:rPr lang="en-US" kern="1200" dirty="0" smtClean="0">
                <a:solidFill>
                  <a:schemeClr val="tx1"/>
                </a:solidFill>
                <a:effectLst/>
              </a:rPr>
              <a:t>Courts look at amount of reduction,  economic situation of employee, and portion of overall remuneration package that is being affected, not just base salary. </a:t>
            </a:r>
          </a:p>
          <a:p>
            <a:pPr marL="173336" marR="0" lvl="0" indent="-173336"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smtClean="0"/>
              <a:t>Not all changes to compensation constitute constructive dismissal;</a:t>
            </a:r>
            <a:r>
              <a:rPr lang="en-CA" baseline="0" dirty="0" smtClean="0"/>
              <a:t> </a:t>
            </a:r>
            <a:r>
              <a:rPr lang="en-CA" dirty="0" smtClean="0"/>
              <a:t>change must be "significant" or "substantial“.</a:t>
            </a:r>
          </a:p>
          <a:p>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20</a:t>
            </a:fld>
            <a:endParaRPr lang="en-US" dirty="0"/>
          </a:p>
        </p:txBody>
      </p:sp>
    </p:spTree>
    <p:extLst>
      <p:ext uri="{BB962C8B-B14F-4D97-AF65-F5344CB8AC3E}">
        <p14:creationId xmlns:p14="http://schemas.microsoft.com/office/powerpoint/2010/main" val="202157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smtClean="0"/>
              <a:t>N</a:t>
            </a:r>
            <a:r>
              <a:rPr lang="en-CA" kern="1200" dirty="0" smtClean="0">
                <a:solidFill>
                  <a:schemeClr val="tx1"/>
                </a:solidFill>
                <a:effectLst/>
              </a:rPr>
              <a:t>o set % which will trigger constructive</a:t>
            </a:r>
            <a:r>
              <a:rPr lang="en-CA" kern="1200" baseline="0" dirty="0" smtClean="0">
                <a:solidFill>
                  <a:schemeClr val="tx1"/>
                </a:solidFill>
                <a:effectLst/>
              </a:rPr>
              <a:t> dismissal;</a:t>
            </a:r>
            <a:r>
              <a:rPr lang="en-CA" kern="1200" dirty="0" smtClean="0">
                <a:solidFill>
                  <a:schemeClr val="tx1"/>
                </a:solidFill>
                <a:effectLst/>
              </a:rPr>
              <a:t> </a:t>
            </a:r>
            <a:r>
              <a:rPr lang="en-US" kern="1200" baseline="0" dirty="0" smtClean="0">
                <a:solidFill>
                  <a:schemeClr val="tx1"/>
                </a:solidFill>
                <a:effectLst/>
              </a:rPr>
              <a:t>s</a:t>
            </a:r>
            <a:r>
              <a:rPr lang="en-US" kern="1200" dirty="0" smtClean="0">
                <a:solidFill>
                  <a:schemeClr val="tx1"/>
                </a:solidFill>
                <a:effectLst/>
              </a:rPr>
              <a:t>ome cases have found that reductions in remuneration of less than 10 - 15% (without more) not fundamental breaches; caution must be exercised. Generally we say over</a:t>
            </a:r>
            <a:r>
              <a:rPr lang="en-US" kern="1200" baseline="0" dirty="0" smtClean="0">
                <a:solidFill>
                  <a:schemeClr val="tx1"/>
                </a:solidFill>
                <a:effectLst/>
              </a:rPr>
              <a:t> 10% is usually fundamental, but it is a grey area.</a:t>
            </a:r>
          </a:p>
          <a:p>
            <a:pPr marL="630536" lvl="1" indent="-173336" defTabSz="924458">
              <a:buFont typeface="Arial" panose="020B0604020202020204" pitchFamily="34" charset="0"/>
              <a:buChar char="•"/>
              <a:defRPr/>
            </a:pPr>
            <a:r>
              <a:rPr lang="en-US" i="1" dirty="0" err="1" smtClean="0"/>
              <a:t>Pavlis</a:t>
            </a:r>
            <a:r>
              <a:rPr lang="en-US" i="1" dirty="0" smtClean="0"/>
              <a:t> v. HSBC Bank Canada</a:t>
            </a:r>
            <a:r>
              <a:rPr lang="en-US" dirty="0" smtClean="0"/>
              <a:t>, 2009 </a:t>
            </a:r>
            <a:r>
              <a:rPr lang="en-US" dirty="0" err="1" smtClean="0"/>
              <a:t>CarswellBC</a:t>
            </a:r>
            <a:r>
              <a:rPr lang="en-US" dirty="0" smtClean="0"/>
              <a:t> 939 (B.C. S.C.):</a:t>
            </a:r>
            <a:r>
              <a:rPr lang="en-US" baseline="0" dirty="0" smtClean="0"/>
              <a:t> </a:t>
            </a:r>
            <a:r>
              <a:rPr lang="en-US" dirty="0" smtClean="0"/>
              <a:t>suggested that any reduction under 10%</a:t>
            </a:r>
            <a:r>
              <a:rPr lang="en-US" baseline="0" dirty="0" smtClean="0"/>
              <a:t> </a:t>
            </a:r>
            <a:r>
              <a:rPr lang="en-US" dirty="0" smtClean="0"/>
              <a:t>of average salary would likely not be considered a constructive dismissal, without some other significant unilateral change. It is not possible to say that a lesser reduction would never constitute a constructive dismissal</a:t>
            </a:r>
          </a:p>
          <a:p>
            <a:pPr marL="630536" marR="0" lvl="1" indent="-173336" algn="l" defTabSz="92445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dirty="0" smtClean="0"/>
              <a:t>Robertson v. West Fraser Timber Co.</a:t>
            </a:r>
            <a:r>
              <a:rPr lang="en-US" dirty="0" smtClean="0"/>
              <a:t>, 2009 </a:t>
            </a:r>
            <a:r>
              <a:rPr lang="en-US" dirty="0" err="1" smtClean="0"/>
              <a:t>CarswellBC</a:t>
            </a:r>
            <a:r>
              <a:rPr lang="en-US" dirty="0" smtClean="0"/>
              <a:t> 1179 (</a:t>
            </a:r>
            <a:r>
              <a:rPr lang="en-US" dirty="0" err="1" smtClean="0"/>
              <a:t>BCSC</a:t>
            </a:r>
            <a:r>
              <a:rPr lang="en-US" dirty="0" smtClean="0"/>
              <a:t>):</a:t>
            </a:r>
            <a:r>
              <a:rPr lang="en-US" baseline="0" dirty="0" smtClean="0"/>
              <a:t> </a:t>
            </a:r>
            <a:r>
              <a:rPr lang="en-US" dirty="0" smtClean="0"/>
              <a:t>loss of a management bonus that was about 5% or less of the employee’s total compensation and confirmed his loss of “management” status did not amount to a constructive</a:t>
            </a:r>
            <a:r>
              <a:rPr lang="en-US" baseline="0" dirty="0" smtClean="0"/>
              <a:t> </a:t>
            </a:r>
            <a:r>
              <a:rPr lang="en-US" dirty="0" smtClean="0"/>
              <a:t>where neither the amount nor receipt of a bonus was guaranteed.</a:t>
            </a:r>
          </a:p>
          <a:p>
            <a:pPr marL="171450" indent="-171450">
              <a:buFont typeface="Arial" panose="020B0604020202020204" pitchFamily="34" charset="0"/>
              <a:buChar char="•"/>
            </a:pPr>
            <a:r>
              <a:rPr lang="en-US" i="1" dirty="0" smtClean="0"/>
              <a:t>Otto</a:t>
            </a:r>
            <a:r>
              <a:rPr lang="en-US" i="1" baseline="0" dirty="0" smtClean="0"/>
              <a:t> v Hamilton (1993): </a:t>
            </a:r>
            <a:r>
              <a:rPr lang="en-US" dirty="0" smtClean="0"/>
              <a:t>employer had decreased</a:t>
            </a:r>
            <a:r>
              <a:rPr lang="en-US" baseline="0" dirty="0" smtClean="0"/>
              <a:t> revenues, so it </a:t>
            </a:r>
            <a:r>
              <a:rPr lang="en-US" dirty="0" smtClean="0"/>
              <a:t>ceased its practice of matching </a:t>
            </a:r>
            <a:r>
              <a:rPr lang="en-US" dirty="0" err="1" smtClean="0"/>
              <a:t>RRSP</a:t>
            </a:r>
            <a:r>
              <a:rPr lang="en-US" dirty="0" smtClean="0"/>
              <a:t> contributions and reduced</a:t>
            </a:r>
            <a:r>
              <a:rPr lang="en-US" baseline="0" dirty="0" smtClean="0"/>
              <a:t> </a:t>
            </a:r>
            <a:r>
              <a:rPr lang="en-US" dirty="0" smtClean="0"/>
              <a:t>vacation from</a:t>
            </a:r>
            <a:r>
              <a:rPr lang="en-US" baseline="0" dirty="0" smtClean="0"/>
              <a:t> 6 to 4 </a:t>
            </a:r>
            <a:r>
              <a:rPr lang="en-US" dirty="0" smtClean="0"/>
              <a:t>weeks. Amounted to</a:t>
            </a:r>
            <a:r>
              <a:rPr lang="en-US" baseline="0" dirty="0" smtClean="0"/>
              <a:t> </a:t>
            </a:r>
            <a:r>
              <a:rPr lang="en-US" dirty="0" err="1" smtClean="0"/>
              <a:t>approx</a:t>
            </a:r>
            <a:r>
              <a:rPr lang="en-US" dirty="0" smtClean="0"/>
              <a:t> 6.5%</a:t>
            </a:r>
            <a:r>
              <a:rPr lang="en-US" baseline="0" dirty="0" smtClean="0"/>
              <a:t> </a:t>
            </a:r>
            <a:r>
              <a:rPr lang="en-US" dirty="0" smtClean="0"/>
              <a:t>and 8% of</a:t>
            </a:r>
            <a:r>
              <a:rPr lang="en-US" baseline="0" dirty="0" smtClean="0"/>
              <a:t> total</a:t>
            </a:r>
            <a:r>
              <a:rPr lang="en-US" dirty="0" smtClean="0"/>
              <a:t> compensation. </a:t>
            </a:r>
          </a:p>
          <a:p>
            <a:pPr marL="628650" lvl="1" indent="-171450">
              <a:buFont typeface="Arial" panose="020B0604020202020204" pitchFamily="34" charset="0"/>
              <a:buChar char="•"/>
            </a:pPr>
            <a:r>
              <a:rPr lang="en-US" dirty="0" err="1" smtClean="0"/>
              <a:t>ABCA</a:t>
            </a:r>
            <a:r>
              <a:rPr lang="en-US" dirty="0" smtClean="0"/>
              <a:t> - employees had not been constructively dismissed. Employer made a periodic adjustment in compensation in accordance with a practice that had traditionally marked its treatment of the collateral benefits between the employer and its employees. On the evidence, employee compensation levels had always depended on the current fortunes of the company.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dirty="0" err="1" smtClean="0"/>
              <a:t>Piron</a:t>
            </a:r>
            <a:r>
              <a:rPr lang="en-US" i="1" dirty="0" smtClean="0"/>
              <a:t> v. Dominion Masonry Ltd.</a:t>
            </a:r>
            <a:r>
              <a:rPr lang="en-US" dirty="0" smtClean="0"/>
              <a:t>, 2013 </a:t>
            </a:r>
            <a:r>
              <a:rPr lang="en-US" dirty="0" err="1" smtClean="0"/>
              <a:t>CarswellBC</a:t>
            </a:r>
            <a:r>
              <a:rPr lang="en-US" dirty="0" smtClean="0"/>
              <a:t> 1028 (</a:t>
            </a:r>
            <a:r>
              <a:rPr lang="en-US" dirty="0" err="1" smtClean="0"/>
              <a:t>BCCA</a:t>
            </a:r>
            <a:r>
              <a:rPr lang="en-US" dirty="0" smtClean="0"/>
              <a:t>):</a:t>
            </a:r>
            <a:r>
              <a:rPr lang="en-US" baseline="0" dirty="0" smtClean="0"/>
              <a:t> </a:t>
            </a:r>
            <a:r>
              <a:rPr lang="en-US" dirty="0" smtClean="0"/>
              <a:t>employer relied on downturn</a:t>
            </a:r>
            <a:r>
              <a:rPr lang="en-US" baseline="0" dirty="0" smtClean="0"/>
              <a:t> of economy to</a:t>
            </a:r>
            <a:r>
              <a:rPr lang="en-US" dirty="0" smtClean="0"/>
              <a:t> discontinue a variable bonus that it had paid in previous years.</a:t>
            </a:r>
            <a:r>
              <a:rPr lang="en-US" baseline="0" dirty="0" smtClean="0"/>
              <a:t> Employer said</a:t>
            </a:r>
            <a:r>
              <a:rPr lang="en-US" dirty="0" smtClean="0"/>
              <a:t> payment was discretionary. </a:t>
            </a:r>
            <a:r>
              <a:rPr lang="en-US" dirty="0" err="1" smtClean="0"/>
              <a:t>BCCA</a:t>
            </a:r>
            <a:r>
              <a:rPr lang="en-US" baseline="0" dirty="0" smtClean="0"/>
              <a:t> </a:t>
            </a:r>
            <a:r>
              <a:rPr lang="en-US" dirty="0" smtClean="0"/>
              <a:t>stated it was not just quantitative but also involved a change in the employee’s status. </a:t>
            </a:r>
          </a:p>
          <a:p>
            <a:pPr marL="630536" marR="0" lvl="1" indent="-173336" algn="l" defTabSz="92445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kern="1200" baseline="0" dirty="0" smtClean="0">
              <a:solidFill>
                <a:schemeClr val="tx1"/>
              </a:solidFill>
              <a:effectLst/>
            </a:endParaRPr>
          </a:p>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21</a:t>
            </a:fld>
            <a:endParaRPr lang="en-US" dirty="0"/>
          </a:p>
        </p:txBody>
      </p:sp>
    </p:spTree>
    <p:extLst>
      <p:ext uri="{BB962C8B-B14F-4D97-AF65-F5344CB8AC3E}">
        <p14:creationId xmlns:p14="http://schemas.microsoft.com/office/powerpoint/2010/main" val="223090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i="1" kern="1200" dirty="0" smtClean="0">
                <a:solidFill>
                  <a:schemeClr val="tx1"/>
                </a:solidFill>
                <a:effectLst/>
                <a:latin typeface="Arial" charset="0"/>
                <a:ea typeface="+mn-ea"/>
                <a:cs typeface="+mn-cs"/>
              </a:rPr>
              <a:t>Worried about </a:t>
            </a:r>
            <a:r>
              <a:rPr lang="en-CA" sz="1200" i="1" kern="1200" dirty="0" err="1" smtClean="0">
                <a:solidFill>
                  <a:schemeClr val="tx1"/>
                </a:solidFill>
                <a:effectLst/>
                <a:latin typeface="Arial" charset="0"/>
                <a:ea typeface="+mn-ea"/>
                <a:cs typeface="+mn-cs"/>
              </a:rPr>
              <a:t>COVID</a:t>
            </a:r>
            <a:r>
              <a:rPr lang="en-CA" sz="1200" i="0" kern="1200" dirty="0" smtClean="0">
                <a:solidFill>
                  <a:schemeClr val="tx1"/>
                </a:solidFill>
                <a:effectLst/>
                <a:latin typeface="Arial" charset="0"/>
                <a:ea typeface="+mn-ea"/>
                <a:cs typeface="+mn-cs"/>
              </a:rPr>
              <a:t>:</a:t>
            </a:r>
            <a:r>
              <a:rPr lang="en-CA" sz="1200" i="0" kern="1200" baseline="0" dirty="0" smtClean="0">
                <a:solidFill>
                  <a:schemeClr val="tx1"/>
                </a:solidFill>
                <a:effectLst/>
                <a:latin typeface="Arial" charset="0"/>
                <a:ea typeface="+mn-ea"/>
                <a:cs typeface="+mn-cs"/>
              </a:rPr>
              <a:t> </a:t>
            </a:r>
            <a:r>
              <a:rPr lang="en-CA" sz="1200" kern="1200" dirty="0" smtClean="0">
                <a:solidFill>
                  <a:schemeClr val="tx1"/>
                </a:solidFill>
                <a:effectLst/>
                <a:latin typeface="Arial" charset="0"/>
                <a:ea typeface="+mn-ea"/>
                <a:cs typeface="+mn-cs"/>
              </a:rPr>
              <a:t>Educate the employee on the steps taken to address </a:t>
            </a:r>
            <a:r>
              <a:rPr lang="en-CA" sz="1200" kern="1200" dirty="0" err="1" smtClean="0">
                <a:solidFill>
                  <a:schemeClr val="tx1"/>
                </a:solidFill>
                <a:effectLst/>
                <a:latin typeface="Arial" charset="0"/>
                <a:ea typeface="+mn-ea"/>
                <a:cs typeface="+mn-cs"/>
              </a:rPr>
              <a:t>COVID</a:t>
            </a:r>
            <a:r>
              <a:rPr lang="en-CA" sz="1200" kern="1200" baseline="0" dirty="0" smtClean="0">
                <a:solidFill>
                  <a:schemeClr val="tx1"/>
                </a:solidFill>
                <a:effectLst/>
                <a:latin typeface="Arial" charset="0"/>
                <a:ea typeface="+mn-ea"/>
                <a:cs typeface="+mn-cs"/>
              </a:rPr>
              <a:t> in the workplace, which she be in accordance with </a:t>
            </a:r>
            <a:r>
              <a:rPr lang="en-CA" sz="1200" kern="1200" dirty="0" smtClean="0">
                <a:solidFill>
                  <a:schemeClr val="tx1"/>
                </a:solidFill>
                <a:effectLst/>
                <a:latin typeface="Arial" charset="0"/>
                <a:ea typeface="+mn-ea"/>
                <a:cs typeface="+mn-cs"/>
              </a:rPr>
              <a:t>public health authority orders.</a:t>
            </a:r>
            <a:r>
              <a:rPr lang="en-CA" sz="1200" kern="1200" baseline="0" dirty="0" smtClean="0">
                <a:solidFill>
                  <a:schemeClr val="tx1"/>
                </a:solidFill>
                <a:effectLst/>
                <a:latin typeface="Arial" charset="0"/>
                <a:ea typeface="+mn-ea"/>
                <a:cs typeface="+mn-cs"/>
              </a:rPr>
              <a:t> If employee alleges workplace is </a:t>
            </a:r>
            <a:r>
              <a:rPr lang="en-CA" sz="1200" u="sng" kern="1200" baseline="0" dirty="0" smtClean="0">
                <a:solidFill>
                  <a:schemeClr val="tx1"/>
                </a:solidFill>
                <a:effectLst/>
                <a:latin typeface="Arial" charset="0"/>
                <a:ea typeface="+mn-ea"/>
                <a:cs typeface="+mn-cs"/>
              </a:rPr>
              <a:t>unsafe</a:t>
            </a:r>
            <a:r>
              <a:rPr lang="en-CA" sz="1200" kern="1200" dirty="0" smtClean="0">
                <a:solidFill>
                  <a:schemeClr val="tx1"/>
                </a:solidFill>
                <a:effectLst/>
                <a:latin typeface="Arial" charset="0"/>
                <a:ea typeface="+mn-ea"/>
                <a:cs typeface="+mn-cs"/>
              </a:rPr>
              <a:t>, employer must follow the unsafe work refusal process under workers’ compensation legislation. </a:t>
            </a:r>
          </a:p>
          <a:p>
            <a:pPr marL="171450" indent="-171450">
              <a:buFont typeface="Arial" panose="020B0604020202020204" pitchFamily="34" charset="0"/>
              <a:buChar char="•"/>
            </a:pPr>
            <a:r>
              <a:rPr lang="en-US" sz="1200" i="1" kern="1200" baseline="0" dirty="0" err="1" smtClean="0">
                <a:solidFill>
                  <a:schemeClr val="tx1"/>
                </a:solidFill>
                <a:effectLst/>
                <a:latin typeface="Arial" charset="0"/>
                <a:ea typeface="+mn-ea"/>
                <a:cs typeface="+mn-cs"/>
              </a:rPr>
              <a:t>COVID</a:t>
            </a:r>
            <a:r>
              <a:rPr lang="en-US" sz="1200" i="1" kern="1200" baseline="0" dirty="0" smtClean="0">
                <a:solidFill>
                  <a:schemeClr val="tx1"/>
                </a:solidFill>
                <a:effectLst/>
                <a:latin typeface="Arial" charset="0"/>
                <a:ea typeface="+mn-ea"/>
                <a:cs typeface="+mn-cs"/>
              </a:rPr>
              <a:t> Leave</a:t>
            </a:r>
            <a:r>
              <a:rPr lang="en-US" sz="1200" i="0" kern="1200" baseline="0" dirty="0" smtClean="0">
                <a:solidFill>
                  <a:schemeClr val="tx1"/>
                </a:solidFill>
                <a:effectLst/>
                <a:latin typeface="Arial" charset="0"/>
                <a:ea typeface="+mn-ea"/>
                <a:cs typeface="+mn-cs"/>
              </a:rPr>
              <a:t>: </a:t>
            </a:r>
            <a:r>
              <a:rPr lang="en-CA" sz="1200" kern="1200" dirty="0" smtClean="0">
                <a:solidFill>
                  <a:schemeClr val="tx1"/>
                </a:solidFill>
                <a:effectLst/>
                <a:latin typeface="Arial" charset="0"/>
                <a:ea typeface="+mn-ea"/>
                <a:cs typeface="+mn-cs"/>
              </a:rPr>
              <a:t>Employees are eligible for this unpaid leave if they are unable to work for any of the following reasons:</a:t>
            </a:r>
          </a:p>
          <a:p>
            <a:pPr marL="628650" lvl="1" indent="-171450">
              <a:buFont typeface="Arial" panose="020B0604020202020204" pitchFamily="34" charset="0"/>
              <a:buChar char="•"/>
            </a:pPr>
            <a:r>
              <a:rPr lang="en-CA" sz="1200" kern="1200" dirty="0" smtClean="0">
                <a:solidFill>
                  <a:schemeClr val="tx1"/>
                </a:solidFill>
                <a:effectLst/>
                <a:latin typeface="Arial" charset="0"/>
                <a:ea typeface="+mn-ea"/>
                <a:cs typeface="+mn-cs"/>
              </a:rPr>
              <a:t>They have been diagnosed with </a:t>
            </a:r>
            <a:r>
              <a:rPr lang="en-CA" sz="1200" kern="1200" dirty="0" err="1" smtClean="0">
                <a:solidFill>
                  <a:schemeClr val="tx1"/>
                </a:solidFill>
                <a:effectLst/>
                <a:latin typeface="Arial" charset="0"/>
                <a:ea typeface="+mn-ea"/>
                <a:cs typeface="+mn-cs"/>
              </a:rPr>
              <a:t>COVID</a:t>
            </a:r>
            <a:r>
              <a:rPr lang="en-CA" sz="1200" kern="1200" dirty="0" smtClean="0">
                <a:solidFill>
                  <a:schemeClr val="tx1"/>
                </a:solidFill>
                <a:effectLst/>
                <a:latin typeface="Arial" charset="0"/>
                <a:ea typeface="+mn-ea"/>
                <a:cs typeface="+mn-cs"/>
              </a:rPr>
              <a:t>-19 and are following the instructions of a medical health officer or the advice of a doctor or nurse;</a:t>
            </a:r>
          </a:p>
          <a:p>
            <a:pPr marL="628650" lvl="1" indent="-171450">
              <a:buFont typeface="Arial" panose="020B0604020202020204" pitchFamily="34" charset="0"/>
              <a:buChar char="•"/>
            </a:pPr>
            <a:r>
              <a:rPr lang="en-CA" sz="1200" kern="1200" dirty="0" smtClean="0">
                <a:solidFill>
                  <a:schemeClr val="tx1"/>
                </a:solidFill>
                <a:effectLst/>
                <a:latin typeface="Arial" charset="0"/>
                <a:ea typeface="+mn-ea"/>
                <a:cs typeface="+mn-cs"/>
              </a:rPr>
              <a:t>They are in quarantine or self-isolation and are acting in accordance with an order of the provincial health officer, an order made under the </a:t>
            </a:r>
            <a:r>
              <a:rPr lang="en-CA" sz="1200" i="1" kern="1200" dirty="0" smtClean="0">
                <a:solidFill>
                  <a:schemeClr val="tx1"/>
                </a:solidFill>
                <a:effectLst/>
                <a:latin typeface="Arial" charset="0"/>
                <a:ea typeface="+mn-ea"/>
                <a:cs typeface="+mn-cs"/>
              </a:rPr>
              <a:t>Quarantine Act</a:t>
            </a:r>
            <a:r>
              <a:rPr lang="en-CA" sz="1200" kern="1200" dirty="0" smtClean="0">
                <a:solidFill>
                  <a:schemeClr val="tx1"/>
                </a:solidFill>
                <a:effectLst/>
                <a:latin typeface="Arial" charset="0"/>
                <a:ea typeface="+mn-ea"/>
                <a:cs typeface="+mn-cs"/>
              </a:rPr>
              <a:t> (Canada), guidelines from the BC Centre for Disease Control or guidelines from the Public Health Agency of Canada;</a:t>
            </a:r>
          </a:p>
          <a:p>
            <a:pPr marL="628650" lvl="1" indent="-171450">
              <a:buFont typeface="Arial" panose="020B0604020202020204" pitchFamily="34" charset="0"/>
              <a:buChar char="•"/>
            </a:pPr>
            <a:r>
              <a:rPr lang="en-CA" sz="1200" kern="1200" dirty="0" smtClean="0">
                <a:solidFill>
                  <a:schemeClr val="tx1"/>
                </a:solidFill>
                <a:effectLst/>
                <a:latin typeface="Arial" charset="0"/>
                <a:ea typeface="+mn-ea"/>
                <a:cs typeface="+mn-cs"/>
              </a:rPr>
              <a:t>Their employer has directed them not to work due to concern about their exposure to others;</a:t>
            </a:r>
          </a:p>
          <a:p>
            <a:pPr marL="628650" lvl="1" indent="-171450">
              <a:buFont typeface="Arial" panose="020B0604020202020204" pitchFamily="34" charset="0"/>
              <a:buChar char="•"/>
            </a:pPr>
            <a:r>
              <a:rPr lang="en-CA" sz="1200" kern="1200" dirty="0" smtClean="0">
                <a:solidFill>
                  <a:schemeClr val="tx1"/>
                </a:solidFill>
                <a:effectLst/>
                <a:latin typeface="Arial" charset="0"/>
                <a:ea typeface="+mn-ea"/>
                <a:cs typeface="+mn-cs"/>
              </a:rPr>
              <a:t>They need to provide care to their minor child or a dependent adult who is their child or former foster child for a reason related to </a:t>
            </a:r>
            <a:r>
              <a:rPr lang="en-CA" sz="1200" kern="1200" dirty="0" err="1" smtClean="0">
                <a:solidFill>
                  <a:schemeClr val="tx1"/>
                </a:solidFill>
                <a:effectLst/>
                <a:latin typeface="Arial" charset="0"/>
                <a:ea typeface="+mn-ea"/>
                <a:cs typeface="+mn-cs"/>
              </a:rPr>
              <a:t>COVID</a:t>
            </a:r>
            <a:r>
              <a:rPr lang="en-CA" sz="1200" kern="1200" dirty="0" smtClean="0">
                <a:solidFill>
                  <a:schemeClr val="tx1"/>
                </a:solidFill>
                <a:effectLst/>
                <a:latin typeface="Arial" charset="0"/>
                <a:ea typeface="+mn-ea"/>
                <a:cs typeface="+mn-cs"/>
              </a:rPr>
              <a:t>-19, including a school, daycare or similar facility closure; or</a:t>
            </a:r>
          </a:p>
          <a:p>
            <a:pPr marL="628650" lvl="1" indent="-171450">
              <a:buFont typeface="Arial" panose="020B0604020202020204" pitchFamily="34" charset="0"/>
              <a:buChar char="•"/>
            </a:pPr>
            <a:r>
              <a:rPr lang="en-CA" sz="1200" kern="1200" dirty="0" smtClean="0">
                <a:solidFill>
                  <a:schemeClr val="tx1"/>
                </a:solidFill>
                <a:effectLst/>
                <a:latin typeface="Arial" charset="0"/>
                <a:ea typeface="+mn-ea"/>
                <a:cs typeface="+mn-cs"/>
              </a:rPr>
              <a:t>They are outside of B.C. and unable to return to work due to travel or border restrictions</a:t>
            </a:r>
          </a:p>
          <a:p>
            <a:pPr marL="0" lvl="0" indent="0">
              <a:buFont typeface="Arial" panose="020B0604020202020204" pitchFamily="34" charset="0"/>
              <a:buNone/>
            </a:pPr>
            <a:r>
              <a:rPr lang="en-CA" sz="1200" kern="1200" dirty="0" smtClean="0">
                <a:solidFill>
                  <a:schemeClr val="tx1"/>
                </a:solidFill>
                <a:effectLst/>
                <a:latin typeface="Arial" charset="0"/>
                <a:ea typeface="+mn-ea"/>
                <a:cs typeface="+mn-cs"/>
              </a:rPr>
              <a:t>If eligible, the employee is entitled to the leave for as long as the reason applies. The employee is not required to provide a medical note but may be requested to provide reasonably sufficient proof that one of these circumstances applies to the employee. As a job-protected leave, the employee is entitled to return to their position or a comparable position at the end of the leave. Service is deemed to be continuous during the leave and the employer must continue benefits if the employer pays the full cost of the plan or, if applicable, the employee chooses to pay their share of the cost.</a:t>
            </a:r>
          </a:p>
          <a:p>
            <a:pPr marL="0" lvl="0" indent="0">
              <a:buFont typeface="Arial" panose="020B0604020202020204" pitchFamily="34" charset="0"/>
              <a:buNone/>
            </a:pPr>
            <a:endParaRPr lang="en-CA"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en-CA" sz="1200" kern="1200" dirty="0" smtClean="0">
                <a:solidFill>
                  <a:schemeClr val="tx1"/>
                </a:solidFill>
                <a:effectLst/>
                <a:latin typeface="Arial" charset="0"/>
                <a:ea typeface="+mn-ea"/>
                <a:cs typeface="+mn-cs"/>
              </a:rPr>
              <a:t>Refusing work and claiming it is unsafe</a:t>
            </a:r>
          </a:p>
          <a:p>
            <a:pPr marL="0" lvl="0" indent="0">
              <a:buFont typeface="Arial" panose="020B0604020202020204" pitchFamily="34" charset="0"/>
              <a:buNone/>
            </a:pPr>
            <a:endParaRPr lang="en-CA"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CA" dirty="0" smtClean="0"/>
              <a:t>BC’s </a:t>
            </a:r>
            <a:r>
              <a:rPr lang="en-CA" i="1" dirty="0" smtClean="0"/>
              <a:t>Occupational Health and Safety Regulation</a:t>
            </a:r>
            <a:r>
              <a:rPr lang="en-CA" i="0" dirty="0" smtClean="0"/>
              <a:t>:</a:t>
            </a:r>
            <a:r>
              <a:rPr lang="en-CA" i="0" baseline="0" dirty="0" smtClean="0"/>
              <a:t> </a:t>
            </a:r>
            <a:r>
              <a:rPr lang="en-CA" dirty="0" smtClean="0"/>
              <a:t>employee must not carry out a work process if that person has “reasonable cause to believe that to do so would create and undue hazard to the health and safety of any person.”  </a:t>
            </a:r>
          </a:p>
          <a:p>
            <a:pPr marL="171450" indent="-171450">
              <a:buFont typeface="Arial" panose="020B0604020202020204" pitchFamily="34" charset="0"/>
              <a:buChar char="•"/>
            </a:pPr>
            <a:r>
              <a:rPr lang="en-CA" dirty="0" smtClean="0"/>
              <a:t>Determining whether the refused work is unsafe is highly fact-specific and must be done on a case-by-case basis.  Part of this determination is considering what “undue hazard” and “reasonable cause to believe” means.  </a:t>
            </a:r>
            <a:r>
              <a:rPr lang="en-CA" dirty="0" err="1" smtClean="0"/>
              <a:t>WorkSafeBC’s</a:t>
            </a:r>
            <a:r>
              <a:rPr lang="en-CA" dirty="0" smtClean="0"/>
              <a:t> Guideline 3.12 </a:t>
            </a:r>
            <a:r>
              <a:rPr lang="en-CA" i="1" dirty="0" smtClean="0"/>
              <a:t>Refusal of Unsafe Work </a:t>
            </a:r>
            <a:r>
              <a:rPr lang="en-CA" dirty="0" smtClean="0"/>
              <a:t>provides guidance to interpret these terms.  This guidance notes that “undue” is defined as “unwarranted” or “inappropriate.” “Reasonable cause to believe” means, according to this Guideline, that the worker must assess the situation “as a reasonable person, taking into account relevant and available information and exercising good faith and judgment with respect to the hazard…”</a:t>
            </a:r>
          </a:p>
          <a:p>
            <a:pPr marL="0" lvl="0" indent="0">
              <a:buFont typeface="Arial" panose="020B0604020202020204" pitchFamily="34" charset="0"/>
              <a:buNone/>
            </a:pPr>
            <a:endParaRPr lang="en-CA"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endParaRPr lang="en-CA" sz="1200" i="1" kern="1200" dirty="0" smtClean="0">
              <a:solidFill>
                <a:schemeClr val="tx1"/>
              </a:solidFill>
              <a:effectLst/>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23</a:t>
            </a:fld>
            <a:endParaRPr lang="en-US" dirty="0"/>
          </a:p>
        </p:txBody>
      </p:sp>
    </p:spTree>
    <p:extLst>
      <p:ext uri="{BB962C8B-B14F-4D97-AF65-F5344CB8AC3E}">
        <p14:creationId xmlns:p14="http://schemas.microsoft.com/office/powerpoint/2010/main" val="306046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a:t>
            </a:fld>
            <a:endParaRPr lang="en-US" dirty="0"/>
          </a:p>
        </p:txBody>
      </p:sp>
    </p:spTree>
    <p:extLst>
      <p:ext uri="{BB962C8B-B14F-4D97-AF65-F5344CB8AC3E}">
        <p14:creationId xmlns:p14="http://schemas.microsoft.com/office/powerpoint/2010/main" val="168285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Employee</a:t>
            </a:r>
            <a:r>
              <a:rPr lang="en-US" sz="1200" i="1" kern="1200" baseline="0" dirty="0" smtClean="0">
                <a:solidFill>
                  <a:schemeClr val="tx1"/>
                </a:solidFill>
                <a:effectLst/>
                <a:latin typeface="Arial" charset="0"/>
                <a:ea typeface="+mn-ea"/>
                <a:cs typeface="+mn-cs"/>
              </a:rPr>
              <a:t> or someone they live with is high risk: </a:t>
            </a:r>
            <a:r>
              <a:rPr lang="en-US" sz="1200" i="0" kern="1200" baseline="0" dirty="0" smtClean="0">
                <a:solidFill>
                  <a:schemeClr val="tx1"/>
                </a:solidFill>
                <a:effectLst/>
                <a:latin typeface="Arial" charset="0"/>
                <a:ea typeface="+mn-ea"/>
                <a:cs typeface="+mn-cs"/>
              </a:rPr>
              <a:t>You must assess each situation and see if an employment standards leave applies or they are covered under human rights legislation</a:t>
            </a:r>
          </a:p>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24</a:t>
            </a:fld>
            <a:endParaRPr lang="en-US" dirty="0"/>
          </a:p>
        </p:txBody>
      </p:sp>
    </p:spTree>
    <p:extLst>
      <p:ext uri="{BB962C8B-B14F-4D97-AF65-F5344CB8AC3E}">
        <p14:creationId xmlns:p14="http://schemas.microsoft.com/office/powerpoint/2010/main" val="79440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Need to obtain</a:t>
            </a:r>
            <a:r>
              <a:rPr lang="en-CA" baseline="0" dirty="0" smtClean="0"/>
              <a:t> further information to see if the employee needs to be accommodated</a:t>
            </a:r>
          </a:p>
          <a:p>
            <a:pPr marL="171450" indent="-171450">
              <a:buFont typeface="Arial" panose="020B0604020202020204" pitchFamily="34" charset="0"/>
              <a:buChar char="•"/>
            </a:pPr>
            <a:r>
              <a:rPr lang="en-CA" sz="1200" kern="1200" dirty="0" smtClean="0">
                <a:solidFill>
                  <a:schemeClr val="tx1"/>
                </a:solidFill>
                <a:effectLst/>
                <a:latin typeface="Arial" charset="0"/>
                <a:ea typeface="+mn-ea"/>
                <a:cs typeface="+mn-cs"/>
              </a:rPr>
              <a:t>What is accommodation? Working</a:t>
            </a:r>
            <a:r>
              <a:rPr lang="en-CA" sz="1200" kern="1200" baseline="0" dirty="0" smtClean="0">
                <a:solidFill>
                  <a:schemeClr val="tx1"/>
                </a:solidFill>
                <a:effectLst/>
                <a:latin typeface="Arial" charset="0"/>
                <a:ea typeface="+mn-ea"/>
                <a:cs typeface="+mn-cs"/>
              </a:rPr>
              <a:t> from home; </a:t>
            </a:r>
            <a:r>
              <a:rPr lang="en-CA" sz="1200" kern="1200" dirty="0" smtClean="0">
                <a:solidFill>
                  <a:schemeClr val="tx1"/>
                </a:solidFill>
                <a:effectLst/>
                <a:latin typeface="Arial" charset="0"/>
                <a:ea typeface="+mn-ea"/>
                <a:cs typeface="+mn-cs"/>
              </a:rPr>
              <a:t>personal protective equipment; increased physical distancing measures in the workplace; modified work hours or duties.</a:t>
            </a:r>
          </a:p>
          <a:p>
            <a:pPr marL="171450" indent="-171450">
              <a:buFont typeface="Arial" panose="020B0604020202020204" pitchFamily="34" charset="0"/>
              <a:buChar char="•"/>
            </a:pPr>
            <a:r>
              <a:rPr lang="en-CA" sz="1200" kern="1200" dirty="0" smtClean="0">
                <a:solidFill>
                  <a:schemeClr val="tx1"/>
                </a:solidFill>
                <a:effectLst/>
                <a:latin typeface="Arial" charset="0"/>
                <a:ea typeface="+mn-ea"/>
                <a:cs typeface="+mn-cs"/>
              </a:rPr>
              <a:t>Employers</a:t>
            </a:r>
            <a:r>
              <a:rPr lang="en-CA" sz="1200" kern="1200" baseline="0" dirty="0" smtClean="0">
                <a:solidFill>
                  <a:schemeClr val="tx1"/>
                </a:solidFill>
                <a:effectLst/>
                <a:latin typeface="Arial" charset="0"/>
                <a:ea typeface="+mn-ea"/>
                <a:cs typeface="+mn-cs"/>
              </a:rPr>
              <a:t> should also check if employee is eligible for an employer benefits, such as sick leave or disability leave.</a:t>
            </a:r>
          </a:p>
          <a:p>
            <a:pPr marL="171450" indent="-171450">
              <a:buFont typeface="Arial" panose="020B0604020202020204" pitchFamily="34" charset="0"/>
              <a:buChar char="•"/>
            </a:pPr>
            <a:r>
              <a:rPr lang="en-CA" sz="1200" kern="1200" baseline="0" dirty="0" smtClean="0">
                <a:solidFill>
                  <a:schemeClr val="tx1"/>
                </a:solidFill>
                <a:effectLst/>
                <a:latin typeface="Arial" charset="0"/>
                <a:ea typeface="+mn-ea"/>
                <a:cs typeface="+mn-cs"/>
              </a:rPr>
              <a:t>May consider placing the employee on unpaid leave.</a:t>
            </a:r>
          </a:p>
          <a:p>
            <a:pPr marL="171450" indent="-171450">
              <a:buFont typeface="Arial" panose="020B0604020202020204" pitchFamily="34" charset="0"/>
              <a:buChar char="•"/>
            </a:pPr>
            <a:r>
              <a:rPr lang="en-CA" dirty="0" smtClean="0"/>
              <a:t>As noted, the employee</a:t>
            </a:r>
            <a:r>
              <a:rPr lang="en-CA" baseline="0" dirty="0" smtClean="0"/>
              <a:t> may qualify for </a:t>
            </a:r>
            <a:r>
              <a:rPr lang="en-CA" baseline="0" dirty="0" err="1" smtClean="0"/>
              <a:t>COVID</a:t>
            </a:r>
            <a:r>
              <a:rPr lang="en-CA" baseline="0" dirty="0" smtClean="0"/>
              <a:t> leave under employment standards.</a:t>
            </a:r>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25</a:t>
            </a:fld>
            <a:endParaRPr lang="en-US" dirty="0"/>
          </a:p>
        </p:txBody>
      </p:sp>
    </p:spTree>
    <p:extLst>
      <p:ext uri="{BB962C8B-B14F-4D97-AF65-F5344CB8AC3E}">
        <p14:creationId xmlns:p14="http://schemas.microsoft.com/office/powerpoint/2010/main" val="185440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Employers have an obligation under</a:t>
            </a:r>
            <a:r>
              <a:rPr lang="en-CA" baseline="0" dirty="0" smtClean="0"/>
              <a:t> </a:t>
            </a:r>
            <a:r>
              <a:rPr lang="en-CA" i="1" baseline="0" dirty="0" smtClean="0"/>
              <a:t>Workers Compensation Act </a:t>
            </a:r>
            <a:r>
              <a:rPr lang="en-CA" dirty="0" smtClean="0"/>
              <a:t>to ensure the health and safety of workers at their workplace.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smtClean="0"/>
              <a:t>Must</a:t>
            </a:r>
            <a:r>
              <a:rPr lang="en-CA" baseline="0" dirty="0" smtClean="0"/>
              <a:t> follow </a:t>
            </a:r>
            <a:r>
              <a:rPr lang="en-CA" dirty="0" smtClean="0"/>
              <a:t>the orders of the </a:t>
            </a:r>
            <a:r>
              <a:rPr lang="en-CA" dirty="0" smtClean="0">
                <a:hlinkClick r:id="rId3"/>
              </a:rPr>
              <a:t>provincial health officer</a:t>
            </a:r>
            <a:r>
              <a:rPr lang="en-CA" dirty="0" smtClean="0"/>
              <a:t> and guidance provided by the </a:t>
            </a:r>
            <a:r>
              <a:rPr lang="en-CA" dirty="0" smtClean="0">
                <a:hlinkClick r:id="rId4"/>
              </a:rPr>
              <a:t>BC Centre for Disease Control</a:t>
            </a:r>
            <a:r>
              <a:rPr lang="en-CA" dirty="0" smtClean="0"/>
              <a:t> and</a:t>
            </a:r>
            <a:r>
              <a:rPr lang="en-CA" baseline="0" dirty="0" smtClean="0"/>
              <a:t> </a:t>
            </a:r>
            <a:r>
              <a:rPr lang="en-CA" sz="1200" kern="1200" dirty="0" smtClean="0">
                <a:solidFill>
                  <a:schemeClr val="tx1"/>
                </a:solidFill>
                <a:effectLst/>
                <a:latin typeface="Arial" charset="0"/>
                <a:ea typeface="+mn-ea"/>
                <a:cs typeface="+mn-cs"/>
              </a:rPr>
              <a:t>guidelines (both </a:t>
            </a:r>
            <a:r>
              <a:rPr lang="en-CA" sz="1200" kern="1200" dirty="0" smtClean="0">
                <a:solidFill>
                  <a:schemeClr val="tx1"/>
                </a:solidFill>
                <a:effectLst/>
                <a:latin typeface="Arial" charset="0"/>
                <a:ea typeface="+mn-ea"/>
                <a:cs typeface="+mn-cs"/>
                <a:hlinkClick r:id="rId5"/>
              </a:rPr>
              <a:t>general</a:t>
            </a:r>
            <a:r>
              <a:rPr lang="en-CA" sz="1200" kern="1200" dirty="0" smtClean="0">
                <a:solidFill>
                  <a:schemeClr val="tx1"/>
                </a:solidFill>
                <a:effectLst/>
                <a:latin typeface="Arial" charset="0"/>
                <a:ea typeface="+mn-ea"/>
                <a:cs typeface="+mn-cs"/>
              </a:rPr>
              <a:t> and </a:t>
            </a:r>
            <a:r>
              <a:rPr lang="en-CA" sz="1200" kern="1200" dirty="0" smtClean="0">
                <a:solidFill>
                  <a:schemeClr val="tx1"/>
                </a:solidFill>
                <a:effectLst/>
                <a:latin typeface="Arial" charset="0"/>
                <a:ea typeface="+mn-ea"/>
                <a:cs typeface="+mn-cs"/>
                <a:hlinkClick r:id="rId6"/>
              </a:rPr>
              <a:t>industry specific</a:t>
            </a:r>
            <a:r>
              <a:rPr lang="en-CA" sz="1200" kern="1200" dirty="0" smtClean="0">
                <a:solidFill>
                  <a:schemeClr val="tx1"/>
                </a:solidFill>
                <a:effectLst/>
                <a:latin typeface="Arial" charset="0"/>
                <a:ea typeface="+mn-ea"/>
                <a:cs typeface="+mn-cs"/>
              </a:rPr>
              <a:t>) issued by </a:t>
            </a:r>
            <a:r>
              <a:rPr lang="en-CA" sz="1200" kern="1200" dirty="0" err="1" smtClean="0">
                <a:solidFill>
                  <a:schemeClr val="tx1"/>
                </a:solidFill>
                <a:effectLst/>
                <a:latin typeface="Arial" charset="0"/>
                <a:ea typeface="+mn-ea"/>
                <a:cs typeface="+mn-cs"/>
              </a:rPr>
              <a:t>WorkSafeBC</a:t>
            </a:r>
            <a:r>
              <a:rPr lang="en-CA" sz="1200" kern="1200" dirty="0" smtClean="0">
                <a:solidFill>
                  <a:schemeClr val="tx1"/>
                </a:solidFill>
                <a:effectLst/>
                <a:latin typeface="Arial" charset="0"/>
                <a:ea typeface="+mn-ea"/>
                <a:cs typeface="+mn-cs"/>
              </a:rPr>
              <a:t>. </a:t>
            </a:r>
          </a:p>
          <a:p>
            <a:pPr marL="171450" indent="-171450">
              <a:buFont typeface="Arial" panose="020B0604020202020204" pitchFamily="34" charset="0"/>
              <a:buChar char="•"/>
            </a:pPr>
            <a:r>
              <a:rPr lang="en-CA" dirty="0" smtClean="0"/>
              <a:t>Employer</a:t>
            </a:r>
            <a:r>
              <a:rPr lang="en-CA" baseline="0" dirty="0" smtClean="0"/>
              <a:t> must </a:t>
            </a:r>
            <a:r>
              <a:rPr lang="en-CA" dirty="0" smtClean="0"/>
              <a:t>develop control measures to prevent worker exposure, such as:</a:t>
            </a:r>
          </a:p>
          <a:p>
            <a:pPr marL="628650" lvl="1" indent="-171450">
              <a:buFont typeface="Arial" panose="020B0604020202020204" pitchFamily="34" charset="0"/>
              <a:buChar char="•"/>
            </a:pPr>
            <a:r>
              <a:rPr lang="en-CA" dirty="0" smtClean="0"/>
              <a:t>Developing the necessary policies to manage their workplace, including policies around who can be at the workplace, how to address illness that arises at the workplace, and how workers can be kept safe in adjusted working conditions. Communicate these policies clearly to workers through training, signage, and reminders as required. The provincial health officer and the BC Centre for Disease Control provide the following guidance around self-isolation: </a:t>
            </a:r>
          </a:p>
          <a:p>
            <a:pPr marL="1085850" lvl="2" indent="-171450">
              <a:buFont typeface="Arial" panose="020B0604020202020204" pitchFamily="34" charset="0"/>
              <a:buChar char="•"/>
            </a:pPr>
            <a:r>
              <a:rPr lang="en-CA" dirty="0" smtClean="0"/>
              <a:t>Anyone who has had </a:t>
            </a:r>
            <a:r>
              <a:rPr lang="en-CA" dirty="0" smtClean="0">
                <a:hlinkClick r:id="rId7"/>
              </a:rPr>
              <a:t>symptoms of </a:t>
            </a:r>
            <a:r>
              <a:rPr lang="en-CA" dirty="0" err="1" smtClean="0">
                <a:hlinkClick r:id="rId7"/>
              </a:rPr>
              <a:t>COVID</a:t>
            </a:r>
            <a:r>
              <a:rPr lang="en-CA" dirty="0" smtClean="0">
                <a:hlinkClick r:id="rId7"/>
              </a:rPr>
              <a:t>-19</a:t>
            </a:r>
            <a:r>
              <a:rPr lang="en-CA" dirty="0" smtClean="0"/>
              <a:t> in the last 10 days must self-isolate at home.</a:t>
            </a:r>
          </a:p>
          <a:p>
            <a:pPr marL="1085850" lvl="2" indent="-171450">
              <a:buFont typeface="Arial" panose="020B0604020202020204" pitchFamily="34" charset="0"/>
              <a:buChar char="•"/>
            </a:pPr>
            <a:r>
              <a:rPr lang="en-CA" dirty="0" smtClean="0"/>
              <a:t>Anyone under the direction of the provincial health officer to self-isolate must follow those instructions.</a:t>
            </a:r>
          </a:p>
          <a:p>
            <a:pPr marL="1085850" lvl="2" indent="-171450">
              <a:buFont typeface="Arial" panose="020B0604020202020204" pitchFamily="34" charset="0"/>
              <a:buChar char="•"/>
            </a:pPr>
            <a:r>
              <a:rPr lang="en-CA" dirty="0" smtClean="0"/>
              <a:t>Anyone who has arrived from outside of Canada must self-isolate for 14 days and monitor for symptoms.</a:t>
            </a:r>
          </a:p>
          <a:p>
            <a:pPr marL="628650" lvl="1" indent="-171450">
              <a:buFont typeface="Arial" panose="020B0604020202020204" pitchFamily="34" charset="0"/>
              <a:buChar char="•"/>
            </a:pPr>
            <a:r>
              <a:rPr lang="en-CA" dirty="0" smtClean="0"/>
              <a:t>Maintaining a distance of two metres between workers and others wherever possible, by revising work schedules, organizing work tasks, posting occupancy limits (e.g., on elevators and other small spaces), and limiting the number of workers at one time in break locations.</a:t>
            </a:r>
          </a:p>
          <a:p>
            <a:pPr marL="628650" lvl="1" indent="-171450">
              <a:buFont typeface="Arial" panose="020B0604020202020204" pitchFamily="34" charset="0"/>
              <a:buChar char="•"/>
            </a:pPr>
            <a:r>
              <a:rPr lang="en-CA" dirty="0" smtClean="0"/>
              <a:t>Ensuring that the appropriate number of people are in each area of a worksite. </a:t>
            </a:r>
          </a:p>
          <a:p>
            <a:pPr marL="628650" lvl="1" indent="-171450">
              <a:buFont typeface="Arial" panose="020B0604020202020204" pitchFamily="34" charset="0"/>
              <a:buChar char="•"/>
            </a:pPr>
            <a:r>
              <a:rPr lang="en-CA" dirty="0" smtClean="0"/>
              <a:t>Providing adequate handwashing facilities on site for all workers and ensuring their location is visible and easily accessed (note that providing and maintaining adequate washroom facilities is required by </a:t>
            </a:r>
            <a:r>
              <a:rPr lang="en-CA" dirty="0" smtClean="0">
                <a:hlinkClick r:id="rId8"/>
              </a:rPr>
              <a:t>Occupational Health and Safety Regulation 4.85</a:t>
            </a:r>
            <a:r>
              <a:rPr lang="en-CA" dirty="0" smtClean="0"/>
              <a:t>).</a:t>
            </a:r>
          </a:p>
          <a:p>
            <a:pPr marL="628650" lvl="1" indent="-171450">
              <a:buFont typeface="Arial" panose="020B0604020202020204" pitchFamily="34" charset="0"/>
              <a:buChar char="•"/>
            </a:pPr>
            <a:r>
              <a:rPr lang="en-CA" dirty="0" smtClean="0"/>
              <a:t>Regularly cleaning all common areas and surfaces, including washrooms, shared offices, common tables, desks, light switches and door handles.</a:t>
            </a:r>
          </a:p>
          <a:p>
            <a:pPr marL="171450" lvl="0" indent="-171450">
              <a:buFont typeface="Arial" panose="020B0604020202020204" pitchFamily="34" charset="0"/>
              <a:buChar char="•"/>
            </a:pPr>
            <a:r>
              <a:rPr lang="en-CA" dirty="0" smtClean="0"/>
              <a:t>Formal exposure control plans for </a:t>
            </a:r>
            <a:r>
              <a:rPr lang="en-CA" dirty="0" err="1" smtClean="0"/>
              <a:t>COVID</a:t>
            </a:r>
            <a:r>
              <a:rPr lang="en-CA" dirty="0" smtClean="0"/>
              <a:t>-19 under </a:t>
            </a:r>
            <a:r>
              <a:rPr lang="en-CA" dirty="0" smtClean="0">
                <a:hlinkClick r:id="rId9"/>
              </a:rPr>
              <a:t>Occupational Health and Safety Regulation 6.34</a:t>
            </a:r>
            <a:r>
              <a:rPr lang="en-CA" dirty="0" smtClean="0"/>
              <a:t> are not required for most industries</a:t>
            </a:r>
          </a:p>
          <a:p>
            <a:pPr marL="171450" lvl="0" indent="-171450">
              <a:buFont typeface="Arial" panose="020B0604020202020204" pitchFamily="34" charset="0"/>
              <a:buChar char="•"/>
            </a:pPr>
            <a:r>
              <a:rPr lang="en-CA" dirty="0" smtClean="0"/>
              <a:t>All employers under </a:t>
            </a:r>
            <a:r>
              <a:rPr lang="en-CA" dirty="0" err="1" smtClean="0"/>
              <a:t>WorkSafeBC’s</a:t>
            </a:r>
            <a:r>
              <a:rPr lang="en-CA" dirty="0" smtClean="0"/>
              <a:t> regulatory authority over workplace health and safety are required to develop a </a:t>
            </a:r>
            <a:r>
              <a:rPr lang="en-CA" dirty="0" err="1" smtClean="0">
                <a:hlinkClick r:id="rId10"/>
              </a:rPr>
              <a:t>COVID</a:t>
            </a:r>
            <a:r>
              <a:rPr lang="en-CA" dirty="0" smtClean="0">
                <a:hlinkClick r:id="rId10"/>
              </a:rPr>
              <a:t>-19 Safety Plan</a:t>
            </a:r>
            <a:r>
              <a:rPr lang="en-CA" dirty="0" smtClean="0"/>
              <a:t> pursuant to an </a:t>
            </a:r>
            <a:r>
              <a:rPr lang="en-CA" dirty="0" smtClean="0">
                <a:hlinkClick r:id="rId11"/>
              </a:rPr>
              <a:t>order</a:t>
            </a:r>
            <a:r>
              <a:rPr lang="en-CA" dirty="0" smtClean="0"/>
              <a:t> of the provincial health officer. The Safety Plan follows the six steps outlined in </a:t>
            </a:r>
            <a:r>
              <a:rPr lang="en-CA" dirty="0" err="1" smtClean="0">
                <a:hlinkClick r:id="rId12"/>
              </a:rPr>
              <a:t>COVID</a:t>
            </a:r>
            <a:r>
              <a:rPr lang="en-CA" dirty="0" smtClean="0">
                <a:hlinkClick r:id="rId12"/>
              </a:rPr>
              <a:t>-19 and returning to safe operation</a:t>
            </a:r>
            <a:r>
              <a:rPr lang="en-CA" dirty="0" smtClean="0"/>
              <a:t>, which includes much of the same process required for an </a:t>
            </a:r>
            <a:r>
              <a:rPr lang="en-CA" dirty="0" err="1" smtClean="0"/>
              <a:t>ECP</a:t>
            </a:r>
            <a:r>
              <a:rPr lang="en-CA" dirty="0" smtClean="0"/>
              <a:t>, including identifying potential risks of transmission in your workplace, assessing the risks of transmission, implementing appropriate controls, and training workers.</a:t>
            </a:r>
          </a:p>
          <a:p>
            <a:pPr marL="171450" lvl="0" indent="-171450">
              <a:buFont typeface="Arial" panose="020B0604020202020204" pitchFamily="34" charset="0"/>
              <a:buChar char="•"/>
            </a:pPr>
            <a:r>
              <a:rPr lang="en-CA" dirty="0" smtClean="0"/>
              <a:t>Employers are not required to report or investigate cases of </a:t>
            </a:r>
            <a:r>
              <a:rPr lang="en-CA" dirty="0" err="1" smtClean="0"/>
              <a:t>COVID</a:t>
            </a:r>
            <a:r>
              <a:rPr lang="en-CA" dirty="0" smtClean="0"/>
              <a:t>-19 UNLESS a worker contracts </a:t>
            </a:r>
            <a:r>
              <a:rPr lang="en-CA" dirty="0" err="1" smtClean="0"/>
              <a:t>COVID</a:t>
            </a:r>
            <a:r>
              <a:rPr lang="en-CA" dirty="0" smtClean="0"/>
              <a:t>-19 and</a:t>
            </a:r>
            <a:r>
              <a:rPr lang="en-CA" baseline="0" dirty="0" smtClean="0"/>
              <a:t> the </a:t>
            </a:r>
            <a:r>
              <a:rPr lang="en-CA" dirty="0" smtClean="0"/>
              <a:t>exposure may reasonably be assumed to have taken place at the workplace, in that case employers may be directed by </a:t>
            </a:r>
            <a:r>
              <a:rPr lang="en-CA" dirty="0" err="1" smtClean="0"/>
              <a:t>WorkSafeBC</a:t>
            </a:r>
            <a:r>
              <a:rPr lang="en-CA" dirty="0" smtClean="0"/>
              <a:t> to conduct an investigation. </a:t>
            </a:r>
          </a:p>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28</a:t>
            </a:fld>
            <a:endParaRPr lang="en-US" dirty="0"/>
          </a:p>
        </p:txBody>
      </p:sp>
    </p:spTree>
    <p:extLst>
      <p:ext uri="{BB962C8B-B14F-4D97-AF65-F5344CB8AC3E}">
        <p14:creationId xmlns:p14="http://schemas.microsoft.com/office/powerpoint/2010/main" val="338371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29</a:t>
            </a:fld>
            <a:endParaRPr lang="en-US" dirty="0"/>
          </a:p>
        </p:txBody>
      </p:sp>
    </p:spTree>
    <p:extLst>
      <p:ext uri="{BB962C8B-B14F-4D97-AF65-F5344CB8AC3E}">
        <p14:creationId xmlns:p14="http://schemas.microsoft.com/office/powerpoint/2010/main" val="243569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smtClean="0">
                <a:solidFill>
                  <a:schemeClr val="tx1"/>
                </a:solidFill>
                <a:effectLst/>
                <a:latin typeface="Arial" charset="0"/>
                <a:ea typeface="+mn-ea"/>
                <a:cs typeface="+mn-cs"/>
              </a:rPr>
              <a:t>Employers should</a:t>
            </a:r>
            <a:r>
              <a:rPr lang="en-CA" sz="1200" kern="1200" baseline="0" dirty="0" smtClean="0">
                <a:solidFill>
                  <a:schemeClr val="tx1"/>
                </a:solidFill>
                <a:effectLst/>
                <a:latin typeface="Arial" charset="0"/>
                <a:ea typeface="+mn-ea"/>
                <a:cs typeface="+mn-cs"/>
              </a:rPr>
              <a:t> </a:t>
            </a:r>
            <a:r>
              <a:rPr lang="en-CA" sz="1200" kern="1200" dirty="0" smtClean="0">
                <a:solidFill>
                  <a:schemeClr val="tx1"/>
                </a:solidFill>
                <a:effectLst/>
                <a:latin typeface="Arial" charset="0"/>
                <a:ea typeface="+mn-ea"/>
                <a:cs typeface="+mn-cs"/>
              </a:rPr>
              <a:t>only collect, use and disclose the personal information that is reasonably necessary</a:t>
            </a:r>
          </a:p>
          <a:p>
            <a:pPr marL="171450" indent="-171450">
              <a:buFont typeface="Arial" panose="020B0604020202020204" pitchFamily="34" charset="0"/>
              <a:buChar char="•"/>
            </a:pPr>
            <a:r>
              <a:rPr lang="en-CA" sz="1200" kern="1200" dirty="0" smtClean="0">
                <a:solidFill>
                  <a:schemeClr val="tx1"/>
                </a:solidFill>
                <a:effectLst/>
                <a:latin typeface="Arial" charset="0"/>
                <a:ea typeface="+mn-ea"/>
                <a:cs typeface="+mn-cs"/>
              </a:rPr>
              <a:t>Low</a:t>
            </a:r>
            <a:r>
              <a:rPr lang="en-CA" sz="1200" kern="1200" baseline="0" dirty="0" smtClean="0">
                <a:solidFill>
                  <a:schemeClr val="tx1"/>
                </a:solidFill>
                <a:effectLst/>
                <a:latin typeface="Arial" charset="0"/>
                <a:ea typeface="+mn-ea"/>
                <a:cs typeface="+mn-cs"/>
              </a:rPr>
              <a:t> risk workplaces, it is likely that following </a:t>
            </a:r>
            <a:r>
              <a:rPr lang="en-CA" sz="1200" kern="1200" baseline="0" dirty="0" err="1" smtClean="0">
                <a:solidFill>
                  <a:schemeClr val="tx1"/>
                </a:solidFill>
                <a:effectLst/>
                <a:latin typeface="Arial" charset="0"/>
                <a:ea typeface="+mn-ea"/>
                <a:cs typeface="+mn-cs"/>
              </a:rPr>
              <a:t>worksafe</a:t>
            </a:r>
            <a:r>
              <a:rPr lang="en-CA" sz="1200" kern="1200" baseline="0" dirty="0" smtClean="0">
                <a:solidFill>
                  <a:schemeClr val="tx1"/>
                </a:solidFill>
                <a:effectLst/>
                <a:latin typeface="Arial" charset="0"/>
                <a:ea typeface="+mn-ea"/>
                <a:cs typeface="+mn-cs"/>
              </a:rPr>
              <a:t> guidelines is sufficient, such as asking employees to self screen for symptoms</a:t>
            </a:r>
          </a:p>
          <a:p>
            <a:pPr marL="171450" indent="-171450">
              <a:buFont typeface="Arial" panose="020B0604020202020204" pitchFamily="34" charset="0"/>
              <a:buChar char="•"/>
            </a:pPr>
            <a:r>
              <a:rPr lang="en-CA" sz="1200" kern="1200" baseline="0" dirty="0" smtClean="0">
                <a:solidFill>
                  <a:schemeClr val="tx1"/>
                </a:solidFill>
                <a:effectLst/>
                <a:latin typeface="Arial" charset="0"/>
                <a:ea typeface="+mn-ea"/>
                <a:cs typeface="+mn-cs"/>
              </a:rPr>
              <a:t>Temperature screening combined with actual </a:t>
            </a:r>
            <a:r>
              <a:rPr lang="en-CA" sz="1200" kern="1200" baseline="0" dirty="0" err="1" smtClean="0">
                <a:solidFill>
                  <a:schemeClr val="tx1"/>
                </a:solidFill>
                <a:effectLst/>
                <a:latin typeface="Arial" charset="0"/>
                <a:ea typeface="+mn-ea"/>
                <a:cs typeface="+mn-cs"/>
              </a:rPr>
              <a:t>covid</a:t>
            </a:r>
            <a:r>
              <a:rPr lang="en-CA" sz="1200" kern="1200" baseline="0" dirty="0" smtClean="0">
                <a:solidFill>
                  <a:schemeClr val="tx1"/>
                </a:solidFill>
                <a:effectLst/>
                <a:latin typeface="Arial" charset="0"/>
                <a:ea typeface="+mn-ea"/>
                <a:cs typeface="+mn-cs"/>
              </a:rPr>
              <a:t> testing might be un reasonable</a:t>
            </a:r>
          </a:p>
          <a:p>
            <a:pPr marL="628650" lvl="1" indent="-171450">
              <a:buFont typeface="Arial" panose="020B0604020202020204" pitchFamily="34" charset="0"/>
              <a:buChar char="•"/>
            </a:pPr>
            <a:r>
              <a:rPr lang="en-CA" sz="1200" kern="1200" baseline="0" dirty="0" smtClean="0">
                <a:solidFill>
                  <a:schemeClr val="tx1"/>
                </a:solidFill>
                <a:effectLst/>
                <a:latin typeface="Arial" charset="0"/>
                <a:ea typeface="+mn-ea"/>
                <a:cs typeface="+mn-cs"/>
              </a:rPr>
              <a:t>Notably, </a:t>
            </a:r>
            <a:r>
              <a:rPr lang="en-CA" sz="1200" kern="1200" dirty="0" smtClean="0">
                <a:solidFill>
                  <a:schemeClr val="tx1"/>
                </a:solidFill>
                <a:effectLst/>
                <a:latin typeface="Arial" charset="0"/>
                <a:ea typeface="+mn-ea"/>
                <a:cs typeface="+mn-cs"/>
              </a:rPr>
              <a:t>Dr. Bonnie Henry, has stated </a:t>
            </a:r>
            <a:r>
              <a:rPr lang="en-CA" sz="1200" kern="1200" dirty="0" err="1" smtClean="0">
                <a:solidFill>
                  <a:schemeClr val="tx1"/>
                </a:solidFill>
                <a:effectLst/>
                <a:latin typeface="Arial" charset="0"/>
                <a:ea typeface="+mn-ea"/>
                <a:cs typeface="+mn-cs"/>
              </a:rPr>
              <a:t>covid</a:t>
            </a:r>
            <a:r>
              <a:rPr lang="en-CA" sz="1200" kern="1200" dirty="0" smtClean="0">
                <a:solidFill>
                  <a:schemeClr val="tx1"/>
                </a:solidFill>
                <a:effectLst/>
                <a:latin typeface="Arial" charset="0"/>
                <a:ea typeface="+mn-ea"/>
                <a:cs typeface="+mn-cs"/>
              </a:rPr>
              <a:t> testing at</a:t>
            </a:r>
            <a:r>
              <a:rPr lang="en-CA" sz="1200" kern="1200" baseline="0" dirty="0" smtClean="0">
                <a:solidFill>
                  <a:schemeClr val="tx1"/>
                </a:solidFill>
                <a:effectLst/>
                <a:latin typeface="Arial" charset="0"/>
                <a:ea typeface="+mn-ea"/>
                <a:cs typeface="+mn-cs"/>
              </a:rPr>
              <a:t> work of asymptomatic employees is against public health guidance, although she did not issue an order prohibiting it</a:t>
            </a:r>
            <a:r>
              <a:rPr lang="en-CA" sz="1200" kern="1200" dirty="0" smtClean="0">
                <a:solidFill>
                  <a:schemeClr val="tx1"/>
                </a:solidFill>
                <a:effectLst/>
                <a:latin typeface="Arial" charset="0"/>
                <a:ea typeface="+mn-ea"/>
                <a:cs typeface="+mn-cs"/>
              </a:rPr>
              <a:t>. </a:t>
            </a:r>
          </a:p>
          <a:p>
            <a:pPr marL="628650" lvl="1" indent="-171450">
              <a:buFont typeface="Arial" panose="020B0604020202020204" pitchFamily="34" charset="0"/>
              <a:buChar char="•"/>
            </a:pPr>
            <a:r>
              <a:rPr lang="en-CA" sz="1200" kern="1200" dirty="0" smtClean="0">
                <a:solidFill>
                  <a:schemeClr val="tx1"/>
                </a:solidFill>
                <a:effectLst/>
                <a:latin typeface="Arial" charset="0"/>
                <a:ea typeface="+mn-ea"/>
                <a:cs typeface="+mn-cs"/>
              </a:rPr>
              <a:t>Recommend consent for </a:t>
            </a:r>
            <a:r>
              <a:rPr lang="en-CA" sz="1200" kern="1200" dirty="0" err="1" smtClean="0">
                <a:solidFill>
                  <a:schemeClr val="tx1"/>
                </a:solidFill>
                <a:effectLst/>
                <a:latin typeface="Arial" charset="0"/>
                <a:ea typeface="+mn-ea"/>
                <a:cs typeface="+mn-cs"/>
              </a:rPr>
              <a:t>covid</a:t>
            </a:r>
            <a:r>
              <a:rPr lang="en-CA" sz="1200" kern="1200" dirty="0" smtClean="0">
                <a:solidFill>
                  <a:schemeClr val="tx1"/>
                </a:solidFill>
                <a:effectLst/>
                <a:latin typeface="Arial" charset="0"/>
                <a:ea typeface="+mn-ea"/>
                <a:cs typeface="+mn-cs"/>
              </a:rPr>
              <a:t> testing</a:t>
            </a:r>
          </a:p>
          <a:p>
            <a:pPr marL="171450" indent="-171450">
              <a:buFont typeface="Arial" panose="020B0604020202020204" pitchFamily="34" charset="0"/>
              <a:buChar char="•"/>
            </a:pPr>
            <a:r>
              <a:rPr lang="en-CA" sz="1200" kern="1200" dirty="0" smtClean="0">
                <a:solidFill>
                  <a:schemeClr val="tx1"/>
                </a:solidFill>
                <a:effectLst/>
                <a:latin typeface="Arial" charset="0"/>
                <a:ea typeface="+mn-ea"/>
                <a:cs typeface="+mn-cs"/>
              </a:rPr>
              <a:t>Employers generally do not require consent to collect employee personal information where it is</a:t>
            </a:r>
            <a:r>
              <a:rPr lang="en-CA" sz="1200" b="1" kern="1200" dirty="0" smtClean="0">
                <a:solidFill>
                  <a:schemeClr val="tx1"/>
                </a:solidFill>
                <a:effectLst/>
                <a:latin typeface="Arial" charset="0"/>
                <a:ea typeface="+mn-ea"/>
                <a:cs typeface="+mn-cs"/>
              </a:rPr>
              <a:t> reasonable for the purposes of establishing, managing or terminating the employment relationship</a:t>
            </a:r>
            <a:r>
              <a:rPr lang="en-CA" sz="1200" kern="1200" dirty="0" smtClean="0">
                <a:solidFill>
                  <a:schemeClr val="tx1"/>
                </a:solidFill>
                <a:effectLst/>
                <a:latin typeface="Arial" charset="0"/>
                <a:ea typeface="+mn-ea"/>
                <a:cs typeface="+mn-cs"/>
              </a:rPr>
              <a:t>. At a minimum, prior to collecting employee personal information, employers must notify the employees and inform them of the purposes of collecting the personal information.</a:t>
            </a:r>
          </a:p>
          <a:p>
            <a:pPr marL="171450" indent="-171450">
              <a:buFont typeface="Arial" panose="020B0604020202020204" pitchFamily="34" charset="0"/>
              <a:buChar char="•"/>
            </a:pPr>
            <a:r>
              <a:rPr lang="en-CA" sz="1200" kern="1200" baseline="0" dirty="0" smtClean="0">
                <a:solidFill>
                  <a:schemeClr val="tx1"/>
                </a:solidFill>
                <a:effectLst/>
                <a:latin typeface="Arial" charset="0"/>
                <a:ea typeface="+mn-ea"/>
                <a:cs typeface="+mn-cs"/>
              </a:rPr>
              <a:t>Implement policies, put up signs, do screening in private areas, if you don’t need to record the data and just need verbal confirmation – do it verbally, </a:t>
            </a:r>
          </a:p>
          <a:p>
            <a:pPr marL="171450" indent="-171450">
              <a:buFont typeface="Arial" panose="020B0604020202020204" pitchFamily="34" charset="0"/>
              <a:buChar char="•"/>
            </a:pPr>
            <a:r>
              <a:rPr lang="en-CA" sz="1200" kern="1200" dirty="0" smtClean="0">
                <a:solidFill>
                  <a:schemeClr val="tx1"/>
                </a:solidFill>
                <a:effectLst/>
                <a:latin typeface="Arial" charset="0"/>
                <a:ea typeface="+mn-ea"/>
                <a:cs typeface="+mn-cs"/>
              </a:rPr>
              <a:t>If</a:t>
            </a:r>
            <a:r>
              <a:rPr lang="en-CA" sz="1200" kern="1200" baseline="0" dirty="0" smtClean="0">
                <a:solidFill>
                  <a:schemeClr val="tx1"/>
                </a:solidFill>
                <a:effectLst/>
                <a:latin typeface="Arial" charset="0"/>
                <a:ea typeface="+mn-ea"/>
                <a:cs typeface="+mn-cs"/>
              </a:rPr>
              <a:t> you’re retaining data, it must be retained in accordance with privacy legislation. </a:t>
            </a:r>
            <a:r>
              <a:rPr lang="en-CA" sz="1200" kern="1200" dirty="0" smtClean="0">
                <a:solidFill>
                  <a:schemeClr val="tx1"/>
                </a:solidFill>
                <a:effectLst/>
                <a:latin typeface="Arial" charset="0"/>
                <a:ea typeface="+mn-ea"/>
                <a:cs typeface="+mn-cs"/>
              </a:rPr>
              <a:t>Employers must retain personal information used to make a decision that directly affects an employee</a:t>
            </a:r>
            <a:r>
              <a:rPr lang="en-CA" sz="1200" kern="1200" baseline="0" dirty="0" smtClean="0">
                <a:solidFill>
                  <a:schemeClr val="tx1"/>
                </a:solidFill>
                <a:effectLst/>
                <a:latin typeface="Arial" charset="0"/>
                <a:ea typeface="+mn-ea"/>
                <a:cs typeface="+mn-cs"/>
              </a:rPr>
              <a:t> (termination, refuse to allow to return to work, discipline, </a:t>
            </a:r>
            <a:r>
              <a:rPr lang="en-CA" sz="1200" kern="1200" baseline="0" dirty="0" err="1" smtClean="0">
                <a:solidFill>
                  <a:schemeClr val="tx1"/>
                </a:solidFill>
                <a:effectLst/>
                <a:latin typeface="Arial" charset="0"/>
                <a:ea typeface="+mn-ea"/>
                <a:cs typeface="+mn-cs"/>
              </a:rPr>
              <a:t>etc</a:t>
            </a:r>
            <a:r>
              <a:rPr lang="en-CA" sz="1200" kern="1200" baseline="0" dirty="0" smtClean="0">
                <a:solidFill>
                  <a:schemeClr val="tx1"/>
                </a:solidFill>
                <a:effectLst/>
                <a:latin typeface="Arial" charset="0"/>
                <a:ea typeface="+mn-ea"/>
                <a:cs typeface="+mn-cs"/>
              </a:rPr>
              <a:t>)</a:t>
            </a:r>
            <a:r>
              <a:rPr lang="en-CA" sz="1200" kern="1200" dirty="0" smtClean="0">
                <a:solidFill>
                  <a:schemeClr val="tx1"/>
                </a:solidFill>
                <a:effectLst/>
                <a:latin typeface="Arial" charset="0"/>
                <a:ea typeface="+mn-ea"/>
                <a:cs typeface="+mn-cs"/>
              </a:rPr>
              <a:t> for a reasonable period of time so the employee has a reasonable opportunity to access it. </a:t>
            </a:r>
            <a:endParaRPr lang="en-CA" sz="1200" kern="1200" baseline="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30</a:t>
            </a:fld>
            <a:endParaRPr lang="en-US" dirty="0"/>
          </a:p>
        </p:txBody>
      </p:sp>
    </p:spTree>
    <p:extLst>
      <p:ext uri="{BB962C8B-B14F-4D97-AF65-F5344CB8AC3E}">
        <p14:creationId xmlns:p14="http://schemas.microsoft.com/office/powerpoint/2010/main" val="285495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Most of these apps collect more information than is required</a:t>
            </a:r>
            <a:r>
              <a:rPr lang="en-CA" baseline="0" dirty="0" smtClean="0"/>
              <a:t> for employment purposes, so right now they should be voluntary and with consent.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31</a:t>
            </a:fld>
            <a:endParaRPr lang="en-US" dirty="0"/>
          </a:p>
        </p:txBody>
      </p:sp>
    </p:spTree>
    <p:extLst>
      <p:ext uri="{BB962C8B-B14F-4D97-AF65-F5344CB8AC3E}">
        <p14:creationId xmlns:p14="http://schemas.microsoft.com/office/powerpoint/2010/main" val="2313705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a:t>
            </a:r>
            <a:r>
              <a:rPr lang="en-CA" baseline="0" dirty="0" smtClean="0"/>
              <a:t> start off with addressing temporary layoffs. </a:t>
            </a:r>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32</a:t>
            </a:fld>
            <a:endParaRPr lang="en-US" dirty="0"/>
          </a:p>
        </p:txBody>
      </p:sp>
    </p:spTree>
    <p:extLst>
      <p:ext uri="{BB962C8B-B14F-4D97-AF65-F5344CB8AC3E}">
        <p14:creationId xmlns:p14="http://schemas.microsoft.com/office/powerpoint/2010/main" val="22418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34</a:t>
            </a:fld>
            <a:endParaRPr lang="en-US" dirty="0"/>
          </a:p>
        </p:txBody>
      </p:sp>
    </p:spTree>
    <p:extLst>
      <p:ext uri="{BB962C8B-B14F-4D97-AF65-F5344CB8AC3E}">
        <p14:creationId xmlns:p14="http://schemas.microsoft.com/office/powerpoint/2010/main" val="1183033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35</a:t>
            </a:fld>
            <a:endParaRPr lang="en-US" dirty="0"/>
          </a:p>
        </p:txBody>
      </p:sp>
    </p:spTree>
    <p:extLst>
      <p:ext uri="{BB962C8B-B14F-4D97-AF65-F5344CB8AC3E}">
        <p14:creationId xmlns:p14="http://schemas.microsoft.com/office/powerpoint/2010/main" val="394486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a:t>
            </a:fld>
            <a:endParaRPr lang="en-US" dirty="0"/>
          </a:p>
        </p:txBody>
      </p:sp>
    </p:spTree>
    <p:extLst>
      <p:ext uri="{BB962C8B-B14F-4D97-AF65-F5344CB8AC3E}">
        <p14:creationId xmlns:p14="http://schemas.microsoft.com/office/powerpoint/2010/main" val="394846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Sections</a:t>
            </a:r>
            <a:r>
              <a:rPr lang="en-CA" baseline="0" dirty="0" smtClean="0"/>
              <a:t> 18, 63(1)-(3) of ESA</a:t>
            </a:r>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6</a:t>
            </a:fld>
            <a:endParaRPr lang="en-US" dirty="0"/>
          </a:p>
        </p:txBody>
      </p:sp>
    </p:spTree>
    <p:extLst>
      <p:ext uri="{BB962C8B-B14F-4D97-AF65-F5344CB8AC3E}">
        <p14:creationId xmlns:p14="http://schemas.microsoft.com/office/powerpoint/2010/main" val="291207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Sections</a:t>
            </a:r>
            <a:r>
              <a:rPr lang="en-US" baseline="0" dirty="0" smtClean="0"/>
              <a:t> 64(1)-(2). </a:t>
            </a:r>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7</a:t>
            </a:fld>
            <a:endParaRPr lang="en-US" dirty="0"/>
          </a:p>
        </p:txBody>
      </p:sp>
    </p:spTree>
    <p:extLst>
      <p:ext uri="{BB962C8B-B14F-4D97-AF65-F5344CB8AC3E}">
        <p14:creationId xmlns:p14="http://schemas.microsoft.com/office/powerpoint/2010/main" val="378244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Subsections</a:t>
            </a:r>
            <a:r>
              <a:rPr lang="en-US" baseline="0" dirty="0" smtClean="0"/>
              <a:t> 64(3)-(4) of the ESA.  </a:t>
            </a:r>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8</a:t>
            </a:fld>
            <a:endParaRPr lang="en-US" dirty="0"/>
          </a:p>
        </p:txBody>
      </p:sp>
    </p:spTree>
    <p:extLst>
      <p:ext uri="{BB962C8B-B14F-4D97-AF65-F5344CB8AC3E}">
        <p14:creationId xmlns:p14="http://schemas.microsoft.com/office/powerpoint/2010/main" val="74610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65 of the ESA. </a:t>
            </a:r>
            <a:endParaRPr lang="en-US" dirty="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9</a:t>
            </a:fld>
            <a:endParaRPr lang="en-US" dirty="0"/>
          </a:p>
        </p:txBody>
      </p:sp>
    </p:spTree>
    <p:extLst>
      <p:ext uri="{BB962C8B-B14F-4D97-AF65-F5344CB8AC3E}">
        <p14:creationId xmlns:p14="http://schemas.microsoft.com/office/powerpoint/2010/main" val="363754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900" dirty="0" smtClean="0">
                <a:effectLst/>
              </a:rPr>
              <a:t>The important question is whether at the time of the lay-off, the employment contract was </a:t>
            </a:r>
            <a:r>
              <a:rPr lang="en-CA" sz="900" b="1" dirty="0" smtClean="0">
                <a:effectLst/>
              </a:rPr>
              <a:t>impossible</a:t>
            </a:r>
            <a:r>
              <a:rPr lang="en-CA" sz="900" dirty="0" smtClean="0">
                <a:effectLst/>
              </a:rPr>
              <a:t> to perform due to an unforeseeable event or circumstance outside of the control of the employer and the employee (such as </a:t>
            </a:r>
            <a:r>
              <a:rPr lang="en-CA" sz="900" dirty="0" err="1" smtClean="0">
                <a:effectLst/>
              </a:rPr>
              <a:t>COVID</a:t>
            </a:r>
            <a:r>
              <a:rPr lang="en-CA" sz="900" dirty="0" smtClean="0">
                <a:effectLst/>
              </a:rPr>
              <a:t>-19)? If the answer is “yes”, then the exception under section 65(1)(d) of the ESA may apply so that no termination pay is owing in this circumstance. </a:t>
            </a:r>
          </a:p>
          <a:p>
            <a:pPr marL="171450" indent="-171450">
              <a:buFont typeface="Arial" panose="020B0604020202020204" pitchFamily="34" charset="0"/>
              <a:buChar char="•"/>
            </a:pPr>
            <a:r>
              <a:rPr lang="en-CA" sz="900" dirty="0" smtClean="0">
                <a:effectLst/>
              </a:rPr>
              <a:t>This exception is not automatic for all layoffs that have occurred during the time of the </a:t>
            </a:r>
            <a:r>
              <a:rPr lang="en-CA" sz="900" dirty="0" err="1" smtClean="0">
                <a:effectLst/>
              </a:rPr>
              <a:t>COVID</a:t>
            </a:r>
            <a:r>
              <a:rPr lang="en-CA" sz="900" dirty="0" smtClean="0">
                <a:effectLst/>
              </a:rPr>
              <a:t>-19 emergency. If an employer terminates an employee for reasons that are not directly related to </a:t>
            </a:r>
            <a:r>
              <a:rPr lang="en-CA" sz="900" dirty="0" err="1" smtClean="0">
                <a:effectLst/>
              </a:rPr>
              <a:t>COVID</a:t>
            </a:r>
            <a:r>
              <a:rPr lang="en-CA" sz="900" dirty="0" smtClean="0">
                <a:effectLst/>
              </a:rPr>
              <a:t>-19 or if the employee's work could still be done (perhaps in a different way, such as working from home or resuming operations with additional personal protective equipment (PPE)) the exception would not apply.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dirty="0" smtClean="0">
                <a:effectLst/>
              </a:rPr>
              <a:t>Business losses, even if significant, or reduced profit from </a:t>
            </a:r>
            <a:r>
              <a:rPr lang="en-CA" sz="900" dirty="0" err="1" smtClean="0">
                <a:effectLst/>
              </a:rPr>
              <a:t>COVID</a:t>
            </a:r>
            <a:r>
              <a:rPr lang="en-CA" sz="900" dirty="0" smtClean="0">
                <a:effectLst/>
              </a:rPr>
              <a:t> are not enough. Also,</a:t>
            </a:r>
            <a:r>
              <a:rPr lang="en-CA" sz="900" baseline="0" dirty="0" smtClean="0">
                <a:effectLst/>
              </a:rPr>
              <a:t> as previously noted,</a:t>
            </a:r>
            <a:r>
              <a:rPr lang="en-CA" sz="900" dirty="0" smtClean="0">
                <a:effectLst/>
              </a:rPr>
              <a:t> insolvency is not viewed as unforeseen so section 65(1)(d)</a:t>
            </a:r>
            <a:r>
              <a:rPr lang="en-CA" sz="900" baseline="0" dirty="0" smtClean="0">
                <a:effectLst/>
              </a:rPr>
              <a:t> does not apply</a:t>
            </a:r>
            <a:endParaRPr lang="en-CA" sz="900" b="1" baseline="0" dirty="0" smtClean="0">
              <a:effectLst/>
            </a:endParaRPr>
          </a:p>
          <a:p>
            <a:endParaRPr lang="en-CA" sz="900" dirty="0" smtClean="0">
              <a:effectLst/>
            </a:endParaRPr>
          </a:p>
          <a:p>
            <a:endParaRPr lang="en-CA" sz="900" dirty="0" smtClean="0">
              <a:effectLst/>
            </a:endParaRPr>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10</a:t>
            </a:fld>
            <a:endParaRPr lang="en-US" dirty="0"/>
          </a:p>
        </p:txBody>
      </p:sp>
    </p:spTree>
    <p:extLst>
      <p:ext uri="{BB962C8B-B14F-4D97-AF65-F5344CB8AC3E}">
        <p14:creationId xmlns:p14="http://schemas.microsoft.com/office/powerpoint/2010/main" val="248597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dirty="0" smtClean="0">
                <a:effectLst/>
              </a:rPr>
              <a:t>Examples</a:t>
            </a:r>
            <a:r>
              <a:rPr lang="en-CA" sz="900" baseline="0" dirty="0" smtClean="0">
                <a:effectLst/>
              </a:rPr>
              <a:t> where it might work as indicated by employment standards (</a:t>
            </a:r>
            <a:r>
              <a:rPr lang="en-CA" sz="900" dirty="0" smtClean="0">
                <a:effectLst/>
              </a:rPr>
              <a:t>Note that</a:t>
            </a:r>
            <a:r>
              <a:rPr lang="en-CA" sz="900" baseline="0" dirty="0" smtClean="0">
                <a:effectLst/>
              </a:rPr>
              <a:t> employment standards website seems to focus particularly on shutdowns and termination which resulted in the first few months of the pandemic):</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dirty="0" smtClean="0">
                <a:effectLst/>
              </a:rPr>
              <a:t>employer had to completely shut down or significantly reduce its operations such that it simply could not continue to provide work for its employees.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b="0" dirty="0" smtClean="0">
                <a:effectLst/>
              </a:rPr>
              <a:t>Employer</a:t>
            </a:r>
            <a:r>
              <a:rPr lang="en-CA" sz="900" b="0" baseline="0" dirty="0" smtClean="0">
                <a:effectLst/>
              </a:rPr>
              <a:t> unable </a:t>
            </a:r>
            <a:r>
              <a:rPr lang="en-CA" sz="900" b="0" dirty="0" smtClean="0">
                <a:effectLst/>
              </a:rPr>
              <a:t>to open as a result of public health orders or directive for a period of time longer than a temporary layoff is permitted</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b="0" dirty="0" smtClean="0">
                <a:effectLst/>
              </a:rPr>
              <a:t>Employer</a:t>
            </a:r>
            <a:r>
              <a:rPr lang="en-CA" sz="900" b="0" baseline="0" dirty="0" smtClean="0">
                <a:effectLst/>
              </a:rPr>
              <a:t> </a:t>
            </a:r>
            <a:r>
              <a:rPr lang="en-CA" sz="900" b="0" dirty="0" smtClean="0">
                <a:effectLst/>
              </a:rPr>
              <a:t>establishes it is unable to adapt to public health guidelines and directives for its employees by using PPE or other safety measures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b="0" dirty="0" smtClean="0">
                <a:effectLst/>
              </a:rPr>
              <a:t>Employer establishes that it was viable and planned to continue operating prior to the pandemic, but was forced to permanently closed its doors as a result of </a:t>
            </a:r>
            <a:r>
              <a:rPr lang="en-CA" sz="900" b="0" dirty="0" err="1" smtClean="0">
                <a:effectLst/>
              </a:rPr>
              <a:t>COVID</a:t>
            </a:r>
            <a:r>
              <a:rPr lang="en-CA" sz="900" b="0" dirty="0" smtClean="0">
                <a:effectLst/>
              </a:rPr>
              <a:t>-19</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900" dirty="0" smtClean="0">
                <a:effectLst/>
              </a:rPr>
              <a:t>Onus is on employer to prove this section has</a:t>
            </a:r>
            <a:r>
              <a:rPr lang="en-CA" sz="900" baseline="0" dirty="0" smtClean="0">
                <a:effectLst/>
              </a:rPr>
              <a:t> been met. M</a:t>
            </a:r>
            <a:r>
              <a:rPr lang="en-CA" sz="900" dirty="0" smtClean="0">
                <a:effectLst/>
              </a:rPr>
              <a:t>ust provide the Director with information to demonstrate the event was unforeseeable and that the employees' contract of employment is impossible to perform</a:t>
            </a:r>
            <a:r>
              <a:rPr lang="en-CA" sz="900" baseline="0" dirty="0" smtClean="0">
                <a:effectLst/>
              </a:rPr>
              <a:t> -</a:t>
            </a:r>
            <a:r>
              <a:rPr lang="en-CA" sz="900" dirty="0" smtClean="0">
                <a:effectLst/>
              </a:rPr>
              <a:t>must be clear evidence that it was not possible for the employee(s) to continue working during the pandemic</a:t>
            </a:r>
          </a:p>
          <a:p>
            <a:endParaRPr lang="en-US" baseline="0" dirty="0" smtClean="0"/>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11</a:t>
            </a:fld>
            <a:endParaRPr lang="en-US" dirty="0"/>
          </a:p>
        </p:txBody>
      </p:sp>
    </p:spTree>
    <p:extLst>
      <p:ext uri="{BB962C8B-B14F-4D97-AF65-F5344CB8AC3E}">
        <p14:creationId xmlns:p14="http://schemas.microsoft.com/office/powerpoint/2010/main" val="2978259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gowlingwlg.com/legal"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180125"/>
            <a:ext cx="12192000" cy="59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5" name="Title 1"/>
          <p:cNvSpPr>
            <a:spLocks noGrp="1"/>
          </p:cNvSpPr>
          <p:nvPr>
            <p:ph type="title"/>
          </p:nvPr>
        </p:nvSpPr>
        <p:spPr>
          <a:xfrm>
            <a:off x="636587" y="2176463"/>
            <a:ext cx="4011613" cy="2667000"/>
          </a:xfrm>
          <a:prstGeom prst="rect">
            <a:avLst/>
          </a:prstGeom>
          <a:effectLst>
            <a:outerShdw blurRad="50800" dist="38100" dir="2700000" algn="tl" rotWithShape="0">
              <a:prstClr val="black">
                <a:alpha val="40000"/>
              </a:prstClr>
            </a:outerShdw>
          </a:effectLst>
        </p:spPr>
        <p:txBody>
          <a:bodyPr lIns="0" tIns="0" rIns="0" bIns="0" anchor="b" anchorCtr="0"/>
          <a:lstStyle>
            <a:lvl1pPr>
              <a:lnSpc>
                <a:spcPct val="80000"/>
              </a:lnSpc>
              <a:spcBef>
                <a:spcPts val="0"/>
              </a:spcBef>
              <a:defRPr sz="4000" b="1" spc="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Text Placeholder 6"/>
          <p:cNvSpPr>
            <a:spLocks noGrp="1"/>
          </p:cNvSpPr>
          <p:nvPr>
            <p:ph type="body" sz="quarter" idx="12"/>
          </p:nvPr>
        </p:nvSpPr>
        <p:spPr>
          <a:xfrm>
            <a:off x="637117" y="6078538"/>
            <a:ext cx="6916208" cy="398462"/>
          </a:xfrm>
          <a:prstGeom prst="rect">
            <a:avLst/>
          </a:prstGeom>
        </p:spPr>
        <p:txBody>
          <a:bodyPr lIns="0"/>
          <a:lstStyle>
            <a:lvl1pPr algn="l">
              <a:defRPr sz="1800" b="1">
                <a:latin typeface="Arial" pitchFamily="34" charset="0"/>
                <a:cs typeface="Arial" pitchFamily="34" charset="0"/>
              </a:defRPr>
            </a:lvl1pPr>
          </a:lstStyle>
          <a:p>
            <a:pPr lvl="0"/>
            <a:r>
              <a:rPr lang="en-US" smtClean="0"/>
              <a:t>Edit Master text styles</a:t>
            </a:r>
          </a:p>
        </p:txBody>
      </p:sp>
      <p:sp>
        <p:nvSpPr>
          <p:cNvPr id="3" name="Text Placeholder 2"/>
          <p:cNvSpPr>
            <a:spLocks noGrp="1"/>
          </p:cNvSpPr>
          <p:nvPr>
            <p:ph type="body" sz="quarter" idx="13"/>
          </p:nvPr>
        </p:nvSpPr>
        <p:spPr>
          <a:xfrm>
            <a:off x="639003" y="6400801"/>
            <a:ext cx="6917267" cy="287337"/>
          </a:xfrm>
          <a:prstGeom prst="rect">
            <a:avLst/>
          </a:prstGeom>
        </p:spPr>
        <p:txBody>
          <a:bodyPr lIns="0"/>
          <a:lstStyle>
            <a:lvl1pPr>
              <a:defRPr sz="1200" cap="none" baseline="0">
                <a:solidFill>
                  <a:srgbClr val="999085"/>
                </a:solidFill>
              </a:defRPr>
            </a:lvl1pPr>
          </a:lstStyle>
          <a:p>
            <a:pPr lvl="0"/>
            <a:r>
              <a:rPr lang="en-US" smtClean="0"/>
              <a:t>Edit Master text styles</a:t>
            </a:r>
          </a:p>
        </p:txBody>
      </p:sp>
      <p:pic>
        <p:nvPicPr>
          <p:cNvPr id="9" name="Picture 16" descr="GowlingWLG_rgb_po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29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w Large Spacing Bullet">
    <p:spTree>
      <p:nvGrpSpPr>
        <p:cNvPr id="1" name=""/>
        <p:cNvGrpSpPr/>
        <p:nvPr/>
      </p:nvGrpSpPr>
      <p:grpSpPr>
        <a:xfrm>
          <a:off x="0" y="0"/>
          <a:ext cx="0" cy="0"/>
          <a:chOff x="0" y="0"/>
          <a:chExt cx="0" cy="0"/>
        </a:xfrm>
      </p:grpSpPr>
      <p:sp>
        <p:nvSpPr>
          <p:cNvPr id="9" name="Content Placeholder 2"/>
          <p:cNvSpPr>
            <a:spLocks noGrp="1"/>
          </p:cNvSpPr>
          <p:nvPr>
            <p:ph idx="1"/>
          </p:nvPr>
        </p:nvSpPr>
        <p:spPr>
          <a:xfrm>
            <a:off x="637117" y="2024064"/>
            <a:ext cx="10955867" cy="3538537"/>
          </a:xfrm>
          <a:prstGeom prst="rect">
            <a:avLst/>
          </a:prstGeom>
        </p:spPr>
        <p:txBody>
          <a:bodyPr lIns="0" tIns="0" rIns="0" bIns="0"/>
          <a:lstStyle>
            <a:lvl1pPr marL="457200" marR="0" indent="-365760" algn="l" defTabSz="912813" rtl="0" eaLnBrk="0" fontAlgn="base" latinLnBrk="0" hangingPunct="0">
              <a:lnSpc>
                <a:spcPct val="100000"/>
              </a:lnSpc>
              <a:spcBef>
                <a:spcPts val="1800"/>
              </a:spcBef>
              <a:spcAft>
                <a:spcPts val="1800"/>
              </a:spcAft>
              <a:buClr>
                <a:srgbClr val="E33238"/>
              </a:buClr>
              <a:buSzPct val="126000"/>
              <a:buFont typeface="Arial"/>
              <a:buChar char="•"/>
              <a:tabLst/>
              <a:defRPr sz="2000" b="1" cap="none" spc="0" baseline="0">
                <a:solidFill>
                  <a:srgbClr val="301C42"/>
                </a:solidFill>
                <a:latin typeface="+mn-lt"/>
                <a:cs typeface="Arial" pitchFamily="34" charset="0"/>
              </a:defRPr>
            </a:lvl1pPr>
            <a:lvl2pPr marL="457200" indent="0">
              <a:lnSpc>
                <a:spcPct val="100000"/>
              </a:lnSpc>
              <a:spcBef>
                <a:spcPts val="600"/>
              </a:spcBef>
              <a:spcAft>
                <a:spcPts val="600"/>
              </a:spcAft>
              <a:buClr>
                <a:srgbClr val="E33238"/>
              </a:buClr>
              <a:buFont typeface="+mj-lt"/>
              <a:buNone/>
              <a:defRPr sz="1600" cap="none">
                <a:solidFill>
                  <a:srgbClr val="301C42"/>
                </a:solidFill>
                <a:latin typeface="Arial" pitchFamily="34" charset="0"/>
                <a:cs typeface="Arial" pitchFamily="34" charset="0"/>
              </a:defRPr>
            </a:lvl2pPr>
            <a:lvl3pPr marL="1143000" indent="-228600">
              <a:lnSpc>
                <a:spcPct val="100000"/>
              </a:lnSpc>
              <a:spcBef>
                <a:spcPts val="600"/>
              </a:spcBef>
              <a:spcAft>
                <a:spcPts val="600"/>
              </a:spcAft>
              <a:buClr>
                <a:srgbClr val="E33238"/>
              </a:buClr>
              <a:buFont typeface="Arial" panose="020B0604020202020204" pitchFamily="34" charset="0"/>
              <a:buChar char="•"/>
              <a:defRPr sz="1600" cap="none">
                <a:solidFill>
                  <a:srgbClr val="301C42"/>
                </a:solidFill>
                <a:latin typeface="Arial" pitchFamily="34" charset="0"/>
                <a:cs typeface="Arial" pitchFamily="34" charset="0"/>
              </a:defRPr>
            </a:lvl3pPr>
            <a:lvl4pPr marL="1600200" indent="-228600">
              <a:lnSpc>
                <a:spcPct val="100000"/>
              </a:lnSpc>
              <a:spcBef>
                <a:spcPts val="600"/>
              </a:spcBef>
              <a:spcAft>
                <a:spcPts val="600"/>
              </a:spcAft>
              <a:buClr>
                <a:srgbClr val="E33238"/>
              </a:buClr>
              <a:buFont typeface="Lucida Grande"/>
              <a:buChar char="–"/>
              <a:defRPr sz="1600" cap="none">
                <a:solidFill>
                  <a:srgbClr val="301C42"/>
                </a:solidFill>
                <a:latin typeface="Arial" pitchFamily="34" charset="0"/>
                <a:cs typeface="Arial" pitchFamily="34" charset="0"/>
              </a:defRPr>
            </a:lvl4pPr>
          </a:lstStyle>
          <a:p>
            <a:pPr lvl="0"/>
            <a:r>
              <a:rPr lang="en-US" smtClean="0"/>
              <a:t>Edit Master text styles</a:t>
            </a:r>
          </a:p>
          <a:p>
            <a:pPr lvl="1"/>
            <a:r>
              <a:rPr lang="en-US" smtClean="0"/>
              <a:t>Second level</a:t>
            </a:r>
          </a:p>
        </p:txBody>
      </p:sp>
      <p:pic>
        <p:nvPicPr>
          <p:cNvPr id="16"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0"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21"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39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7" name="Picture Placeholder 2"/>
          <p:cNvSpPr>
            <a:spLocks noGrp="1"/>
          </p:cNvSpPr>
          <p:nvPr>
            <p:ph type="pic" sz="quarter" idx="15"/>
          </p:nvPr>
        </p:nvSpPr>
        <p:spPr>
          <a:xfrm>
            <a:off x="7823200" y="1476375"/>
            <a:ext cx="4364736" cy="4426851"/>
          </a:xfrm>
          <a:prstGeom prst="rect">
            <a:avLst/>
          </a:prstGeom>
        </p:spPr>
        <p:txBody>
          <a:bodyPr/>
          <a:lstStyle/>
          <a:p>
            <a:pPr lvl="0"/>
            <a:r>
              <a:rPr lang="en-US" noProof="0" smtClean="0"/>
              <a:t>Click icon to add picture</a:t>
            </a:r>
            <a:endParaRPr lang="en-US" noProof="0" dirty="0"/>
          </a:p>
        </p:txBody>
      </p:sp>
      <p:sp>
        <p:nvSpPr>
          <p:cNvPr id="14" name="Content Placeholder 2"/>
          <p:cNvSpPr>
            <a:spLocks noGrp="1"/>
          </p:cNvSpPr>
          <p:nvPr>
            <p:ph idx="1"/>
          </p:nvPr>
        </p:nvSpPr>
        <p:spPr>
          <a:xfrm>
            <a:off x="641520" y="2035313"/>
            <a:ext cx="6912864" cy="3527287"/>
          </a:xfrm>
          <a:prstGeom prst="rect">
            <a:avLst/>
          </a:prstGeom>
        </p:spPr>
        <p:txBody>
          <a:bodyPr lIns="0" tIns="0" rIns="0" bIns="0"/>
          <a:lstStyle>
            <a:lvl1pPr marL="457200" indent="-457200">
              <a:lnSpc>
                <a:spcPct val="100000"/>
              </a:lnSpc>
              <a:spcBef>
                <a:spcPts val="2400"/>
              </a:spcBef>
              <a:spcAft>
                <a:spcPts val="600"/>
              </a:spcAft>
              <a:buClr>
                <a:srgbClr val="E33238"/>
              </a:buClr>
              <a:buSzPct val="126000"/>
              <a:buFont typeface="Arial"/>
              <a:buChar char="•"/>
              <a:defRPr sz="2000" b="1" cap="none">
                <a:solidFill>
                  <a:srgbClr val="301C42"/>
                </a:solidFill>
                <a:latin typeface="+mn-lt"/>
                <a:cs typeface="Arial" pitchFamily="34" charset="0"/>
              </a:defRPr>
            </a:lvl1pPr>
            <a:lvl2pPr marL="914400" indent="-457200">
              <a:lnSpc>
                <a:spcPct val="100000"/>
              </a:lnSpc>
              <a:spcBef>
                <a:spcPts val="600"/>
              </a:spcBef>
              <a:spcAft>
                <a:spcPts val="600"/>
              </a:spcAft>
              <a:buClr>
                <a:srgbClr val="E33238"/>
              </a:buClr>
              <a:buFont typeface="+mj-lt"/>
              <a:buAutoNum type="arabicPeriod"/>
              <a:defRPr sz="1600" cap="none">
                <a:solidFill>
                  <a:srgbClr val="301C42"/>
                </a:solidFill>
                <a:latin typeface="Arial" pitchFamily="34" charset="0"/>
                <a:cs typeface="Arial" pitchFamily="34" charset="0"/>
              </a:defRPr>
            </a:lvl2pPr>
            <a:lvl3pPr marL="1371600" indent="-457200">
              <a:lnSpc>
                <a:spcPct val="100000"/>
              </a:lnSpc>
              <a:spcBef>
                <a:spcPts val="600"/>
              </a:spcBef>
              <a:spcAft>
                <a:spcPts val="600"/>
              </a:spcAft>
              <a:buClr>
                <a:srgbClr val="E33238"/>
              </a:buClr>
              <a:buFont typeface="Arial" panose="020B0604020202020204" pitchFamily="34" charset="0"/>
              <a:buChar char="•"/>
              <a:defRPr sz="1600" cap="none">
                <a:solidFill>
                  <a:srgbClr val="301C42"/>
                </a:solidFill>
                <a:latin typeface="Arial" pitchFamily="34" charset="0"/>
                <a:cs typeface="Arial" pitchFamily="34" charset="0"/>
              </a:defRPr>
            </a:lvl3pPr>
            <a:lvl4pPr marL="1828800" indent="-457200">
              <a:lnSpc>
                <a:spcPct val="100000"/>
              </a:lnSpc>
              <a:spcBef>
                <a:spcPts val="600"/>
              </a:spcBef>
              <a:spcAft>
                <a:spcPts val="600"/>
              </a:spcAft>
              <a:buClr>
                <a:srgbClr val="E33238"/>
              </a:buClr>
              <a:buFont typeface="Lucida Grande"/>
              <a:buChar char="–"/>
              <a:defRPr sz="1600" cap="none">
                <a:solidFill>
                  <a:srgbClr val="301C42"/>
                </a:solidFill>
                <a:latin typeface="Arial" pitchFamily="34" charset="0"/>
                <a:cs typeface="Arial" pitchFamily="34" charset="0"/>
              </a:defRPr>
            </a:lvl4pPr>
            <a:lvl5pPr marL="2058988" indent="-231775">
              <a:spcBef>
                <a:spcPts val="600"/>
              </a:spcBef>
              <a:spcAft>
                <a:spcPts val="600"/>
              </a:spcAft>
              <a:buClr>
                <a:srgbClr val="E33238"/>
              </a:buClr>
              <a:buSzPct val="120000"/>
              <a:buFont typeface="Arial" pitchFamily="34" charset="0"/>
              <a:buChar char="•"/>
              <a:defRPr sz="1600" cap="none" baseline="0">
                <a:solidFill>
                  <a:srgbClr val="301C42"/>
                </a:solidFill>
                <a:latin typeface="Arial" pitchFamily="34" charset="0"/>
              </a:defRPr>
            </a:lvl5pPr>
            <a:lvl6pPr marL="2290763" indent="-231775">
              <a:spcBef>
                <a:spcPts val="600"/>
              </a:spcBef>
              <a:buClr>
                <a:srgbClr val="E33238"/>
              </a:buClr>
              <a:buSzPct val="120000"/>
              <a:defRPr sz="1600" cap="none" baseline="0">
                <a:solidFill>
                  <a:srgbClr val="301C42"/>
                </a:solidFill>
                <a:latin typeface="Arial" pitchFamily="34" charset="0"/>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9"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21"/>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3"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24"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1"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64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0" y="-1"/>
            <a:ext cx="12191999" cy="5891213"/>
          </a:xfrm>
          <a:prstGeom prst="rect">
            <a:avLst/>
          </a:prstGeom>
        </p:spPr>
        <p:txBody>
          <a:bodyPr/>
          <a:lstStyle/>
          <a:p>
            <a:pPr lvl="0"/>
            <a:r>
              <a:rPr lang="en-US" noProof="0" smtClean="0"/>
              <a:t>Click icon to add picture</a:t>
            </a:r>
            <a:endParaRPr lang="en-CA" noProof="0" dirty="0"/>
          </a:p>
        </p:txBody>
      </p:sp>
      <p:sp>
        <p:nvSpPr>
          <p:cNvPr id="11" name="Rectangle 1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12"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13"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pic>
        <p:nvPicPr>
          <p:cNvPr id="7" name="Picture 16" descr="GowlingWLG_rgb_po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4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Text and Chart">
    <p:spTree>
      <p:nvGrpSpPr>
        <p:cNvPr id="1" name=""/>
        <p:cNvGrpSpPr/>
        <p:nvPr/>
      </p:nvGrpSpPr>
      <p:grpSpPr>
        <a:xfrm>
          <a:off x="0" y="0"/>
          <a:ext cx="0" cy="0"/>
          <a:chOff x="0" y="0"/>
          <a:chExt cx="0" cy="0"/>
        </a:xfrm>
      </p:grpSpPr>
      <p:sp>
        <p:nvSpPr>
          <p:cNvPr id="7" name="TextBox 6"/>
          <p:cNvSpPr txBox="1"/>
          <p:nvPr userDrawn="1"/>
        </p:nvSpPr>
        <p:spPr>
          <a:xfrm>
            <a:off x="5791200" y="2620963"/>
            <a:ext cx="3860800" cy="493712"/>
          </a:xfrm>
          <a:prstGeom prst="rect">
            <a:avLst/>
          </a:prstGeom>
          <a:noFill/>
        </p:spPr>
        <p:txBody>
          <a:bodyPr>
            <a:spAutoFit/>
          </a:bodyPr>
          <a:lstStyle/>
          <a:p>
            <a:pPr algn="ctr" defTabSz="713232" eaLnBrk="1" fontAlgn="auto" hangingPunct="1">
              <a:spcBef>
                <a:spcPts val="0"/>
              </a:spcBef>
              <a:spcAft>
                <a:spcPts val="0"/>
              </a:spcAft>
              <a:defRPr/>
            </a:pPr>
            <a:endParaRPr lang="en-US" sz="1100" b="1" dirty="0">
              <a:solidFill>
                <a:srgbClr val="CDCBC1"/>
              </a:solidFill>
              <a:latin typeface="+mn-lt"/>
            </a:endParaRPr>
          </a:p>
          <a:p>
            <a:pPr defTabSz="713232" eaLnBrk="1" fontAlgn="auto" hangingPunct="1">
              <a:spcBef>
                <a:spcPts val="0"/>
              </a:spcBef>
              <a:spcAft>
                <a:spcPts val="0"/>
              </a:spcAft>
              <a:defRPr/>
            </a:pPr>
            <a:endParaRPr lang="en-CA" sz="1404" dirty="0">
              <a:latin typeface="+mn-lt"/>
            </a:endParaRPr>
          </a:p>
        </p:txBody>
      </p:sp>
      <p:sp>
        <p:nvSpPr>
          <p:cNvPr id="11" name="Chart Placeholder 5"/>
          <p:cNvSpPr>
            <a:spLocks noGrp="1"/>
          </p:cNvSpPr>
          <p:nvPr>
            <p:ph type="chart" sz="quarter" idx="16"/>
          </p:nvPr>
        </p:nvSpPr>
        <p:spPr>
          <a:xfrm>
            <a:off x="7823200" y="1476375"/>
            <a:ext cx="4368800" cy="4420595"/>
          </a:xfrm>
          <a:prstGeom prst="rect">
            <a:avLst/>
          </a:prstGeom>
        </p:spPr>
        <p:txBody>
          <a:bodyPr vert="horz"/>
          <a:lstStyle/>
          <a:p>
            <a:pPr lvl="0"/>
            <a:r>
              <a:rPr lang="en-US" noProof="0" smtClean="0"/>
              <a:t>Click icon to add chart</a:t>
            </a:r>
            <a:endParaRPr lang="en-US" noProof="0" dirty="0"/>
          </a:p>
        </p:txBody>
      </p:sp>
      <p:sp>
        <p:nvSpPr>
          <p:cNvPr id="12" name="Content Placeholder 2"/>
          <p:cNvSpPr>
            <a:spLocks noGrp="1"/>
          </p:cNvSpPr>
          <p:nvPr>
            <p:ph idx="1"/>
          </p:nvPr>
        </p:nvSpPr>
        <p:spPr>
          <a:xfrm>
            <a:off x="641520" y="2029058"/>
            <a:ext cx="6912864" cy="3533543"/>
          </a:xfrm>
          <a:prstGeom prst="rect">
            <a:avLst/>
          </a:prstGeom>
        </p:spPr>
        <p:txBody>
          <a:bodyPr lIns="0" tIns="0" rIns="0" bIns="0"/>
          <a:lstStyle>
            <a:lvl1pPr marL="457200" indent="-457200">
              <a:lnSpc>
                <a:spcPct val="100000"/>
              </a:lnSpc>
              <a:spcBef>
                <a:spcPts val="2400"/>
              </a:spcBef>
              <a:spcAft>
                <a:spcPts val="600"/>
              </a:spcAft>
              <a:buClr>
                <a:srgbClr val="E33238"/>
              </a:buClr>
              <a:buSzPct val="126000"/>
              <a:buFont typeface="Arial"/>
              <a:buChar char="•"/>
              <a:defRPr sz="2000" b="1" cap="none" spc="0" baseline="0">
                <a:solidFill>
                  <a:srgbClr val="301C42"/>
                </a:solidFill>
                <a:latin typeface="+mn-lt"/>
                <a:cs typeface="Arial" pitchFamily="34" charset="0"/>
              </a:defRPr>
            </a:lvl1pPr>
            <a:lvl2pPr marL="914400" indent="-457200">
              <a:lnSpc>
                <a:spcPct val="100000"/>
              </a:lnSpc>
              <a:spcBef>
                <a:spcPts val="600"/>
              </a:spcBef>
              <a:spcAft>
                <a:spcPts val="600"/>
              </a:spcAft>
              <a:buClr>
                <a:srgbClr val="E33238"/>
              </a:buClr>
              <a:buFont typeface="+mj-lt"/>
              <a:buAutoNum type="arabicPeriod"/>
              <a:defRPr sz="1600" cap="none" spc="0" baseline="0">
                <a:solidFill>
                  <a:srgbClr val="301C42"/>
                </a:solidFill>
                <a:latin typeface="Arial" pitchFamily="34" charset="0"/>
                <a:cs typeface="Arial" pitchFamily="34" charset="0"/>
              </a:defRPr>
            </a:lvl2pPr>
            <a:lvl3pPr marL="1371600" indent="-457200">
              <a:lnSpc>
                <a:spcPct val="100000"/>
              </a:lnSpc>
              <a:spcBef>
                <a:spcPts val="600"/>
              </a:spcBef>
              <a:spcAft>
                <a:spcPts val="600"/>
              </a:spcAft>
              <a:buClr>
                <a:srgbClr val="E33238"/>
              </a:buClr>
              <a:buFont typeface="Arial" panose="020B0604020202020204" pitchFamily="34" charset="0"/>
              <a:buChar char="•"/>
              <a:defRPr sz="1600" cap="none" spc="0" baseline="0">
                <a:solidFill>
                  <a:srgbClr val="301C42"/>
                </a:solidFill>
                <a:latin typeface="Arial" pitchFamily="34" charset="0"/>
                <a:cs typeface="Arial" pitchFamily="34" charset="0"/>
              </a:defRPr>
            </a:lvl3pPr>
            <a:lvl4pPr marL="1828800" indent="-457200">
              <a:lnSpc>
                <a:spcPct val="100000"/>
              </a:lnSpc>
              <a:spcBef>
                <a:spcPts val="600"/>
              </a:spcBef>
              <a:spcAft>
                <a:spcPts val="600"/>
              </a:spcAft>
              <a:buClr>
                <a:srgbClr val="E33238"/>
              </a:buClr>
              <a:buFont typeface="Lucida Grande"/>
              <a:buChar char="–"/>
              <a:defRPr sz="1600" cap="none" spc="0" baseline="0">
                <a:solidFill>
                  <a:srgbClr val="301C42"/>
                </a:solidFill>
                <a:latin typeface="Arial" pitchFamily="34" charset="0"/>
                <a:cs typeface="Arial" pitchFamily="34" charset="0"/>
              </a:defRPr>
            </a:lvl4pPr>
            <a:lvl5pPr marL="2058988" indent="-231775">
              <a:spcBef>
                <a:spcPts val="600"/>
              </a:spcBef>
              <a:spcAft>
                <a:spcPts val="600"/>
              </a:spcAft>
              <a:buClr>
                <a:srgbClr val="E33238"/>
              </a:buClr>
              <a:buSzPct val="120000"/>
              <a:buFont typeface="Arial" pitchFamily="34" charset="0"/>
              <a:buChar char="•"/>
              <a:defRPr sz="1600" cap="none" baseline="0">
                <a:solidFill>
                  <a:srgbClr val="301C42"/>
                </a:solidFill>
                <a:latin typeface="Arial" pitchFamily="34" charset="0"/>
              </a:defRPr>
            </a:lvl5pPr>
            <a:lvl6pPr marL="2290763" indent="-231775">
              <a:spcBef>
                <a:spcPts val="600"/>
              </a:spcBef>
              <a:buClr>
                <a:srgbClr val="E33238"/>
              </a:buClr>
              <a:buSzPct val="120000"/>
              <a:defRPr sz="1600" cap="none" baseline="0">
                <a:solidFill>
                  <a:srgbClr val="301C42"/>
                </a:solidFill>
                <a:latin typeface="Arial" pitchFamily="34" charset="0"/>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0"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4"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25"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3"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06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sp>
        <p:nvSpPr>
          <p:cNvPr id="12" name="Table Placeholder 11"/>
          <p:cNvSpPr>
            <a:spLocks noGrp="1"/>
          </p:cNvSpPr>
          <p:nvPr>
            <p:ph type="tbl" sz="quarter" idx="10"/>
          </p:nvPr>
        </p:nvSpPr>
        <p:spPr>
          <a:xfrm>
            <a:off x="2946400" y="2819400"/>
            <a:ext cx="6299200" cy="2286000"/>
          </a:xfrm>
          <a:prstGeom prst="rect">
            <a:avLst/>
          </a:prstGeom>
        </p:spPr>
        <p:txBody>
          <a:bodyPr/>
          <a:lstStyle/>
          <a:p>
            <a:pPr lvl="0"/>
            <a:r>
              <a:rPr lang="en-US" noProof="0" smtClean="0"/>
              <a:t>Click icon to add table</a:t>
            </a:r>
            <a:endParaRPr lang="en-CA" noProof="0"/>
          </a:p>
        </p:txBody>
      </p:sp>
      <p:pic>
        <p:nvPicPr>
          <p:cNvPr id="17"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1"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22"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80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3"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17"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18"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9"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1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2" descr="\\TORFIL03\Personal\medeirot\Desktop\qw.jpg"/>
          <p:cNvPicPr>
            <a:picLocks noChangeAspect="1" noChangeArrowheads="1"/>
          </p:cNvPicPr>
          <p:nvPr userDrawn="1"/>
        </p:nvPicPr>
        <p:blipFill>
          <a:blip r:embed="rId2">
            <a:extLst>
              <a:ext uri="{28A0092B-C50C-407E-A947-70E740481C1C}">
                <a14:useLocalDpi xmlns:a14="http://schemas.microsoft.com/office/drawing/2010/main" val="0"/>
              </a:ext>
            </a:extLst>
          </a:blip>
          <a:srcRect l="3851" t="12148" r="3851" b="19112"/>
          <a:stretch>
            <a:fillRect/>
          </a:stretch>
        </p:blipFill>
        <p:spPr bwMode="auto">
          <a:xfrm>
            <a:off x="0" y="-22225"/>
            <a:ext cx="12228513"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637117" y="3581400"/>
            <a:ext cx="6678083" cy="719138"/>
          </a:xfrm>
          <a:prstGeom prst="rect">
            <a:avLst/>
          </a:prstGeom>
        </p:spPr>
        <p:txBody>
          <a:bodyPr lIns="0" tIns="0" rIns="0" bIns="0" anchor="b"/>
          <a:lstStyle>
            <a:lvl1pPr algn="l" defTabSz="914377" rtl="0" eaLnBrk="1" latinLnBrk="0" hangingPunct="1">
              <a:lnSpc>
                <a:spcPct val="80000"/>
              </a:lnSpc>
              <a:spcBef>
                <a:spcPts val="0"/>
              </a:spcBef>
              <a:buNone/>
              <a:defRPr sz="5400" kern="1200" cap="all" spc="0" baseline="0">
                <a:solidFill>
                  <a:schemeClr val="bg1"/>
                </a:solidFill>
                <a:latin typeface="Arial Bold" charset="0"/>
                <a:ea typeface="+mj-ea"/>
                <a:cs typeface="+mj-cs"/>
              </a:defRPr>
            </a:lvl1pPr>
          </a:lstStyle>
          <a:p>
            <a:pPr algn="ctr" fontAlgn="auto">
              <a:spcAft>
                <a:spcPts val="0"/>
              </a:spcAft>
              <a:defRPr/>
            </a:pPr>
            <a:r>
              <a:rPr lang="en-US" sz="4800" b="1" dirty="0" smtClean="0">
                <a:latin typeface="Arial" panose="020B0604020202020204" pitchFamily="34" charset="0"/>
                <a:cs typeface="Arial" panose="020B0604020202020204" pitchFamily="34" charset="0"/>
              </a:rPr>
              <a:t>QUESTIONS?</a:t>
            </a:r>
            <a:endParaRPr lang="en-US" sz="4800" b="1" dirty="0">
              <a:latin typeface="Arial" panose="020B0604020202020204" pitchFamily="34" charset="0"/>
              <a:cs typeface="Arial" panose="020B0604020202020204" pitchFamily="34" charset="0"/>
            </a:endParaRPr>
          </a:p>
        </p:txBody>
      </p:sp>
      <p:sp>
        <p:nvSpPr>
          <p:cNvPr id="11" name="Rectangle 1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12"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13"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pic>
        <p:nvPicPr>
          <p:cNvPr id="9" name="Picture 16" descr="GowlingWLG_rgb_po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09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sp>
        <p:nvSpPr>
          <p:cNvPr id="17" name="Rectangle 16"/>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4" name="Rectangle 8"/>
          <p:cNvSpPr>
            <a:spLocks noChangeArrowheads="1"/>
          </p:cNvSpPr>
          <p:nvPr userDrawn="1"/>
        </p:nvSpPr>
        <p:spPr bwMode="auto">
          <a:xfrm>
            <a:off x="622997" y="6172201"/>
            <a:ext cx="2819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712788" fontAlgn="base">
              <a:spcBef>
                <a:spcPct val="0"/>
              </a:spcBef>
              <a:spcAft>
                <a:spcPct val="0"/>
              </a:spcAft>
              <a:defRPr sz="1400">
                <a:solidFill>
                  <a:schemeClr val="tx1"/>
                </a:solidFill>
                <a:latin typeface="Arial" panose="020B0604020202020204" pitchFamily="34" charset="0"/>
              </a:defRPr>
            </a:lvl6pPr>
            <a:lvl7pPr marL="2971800" indent="-228600" defTabSz="712788" fontAlgn="base">
              <a:spcBef>
                <a:spcPct val="0"/>
              </a:spcBef>
              <a:spcAft>
                <a:spcPct val="0"/>
              </a:spcAft>
              <a:defRPr sz="1400">
                <a:solidFill>
                  <a:schemeClr val="tx1"/>
                </a:solidFill>
                <a:latin typeface="Arial" panose="020B0604020202020204" pitchFamily="34" charset="0"/>
              </a:defRPr>
            </a:lvl7pPr>
            <a:lvl8pPr marL="3429000" indent="-228600" defTabSz="712788" fontAlgn="base">
              <a:spcBef>
                <a:spcPct val="0"/>
              </a:spcBef>
              <a:spcAft>
                <a:spcPct val="0"/>
              </a:spcAft>
              <a:defRPr sz="1400">
                <a:solidFill>
                  <a:schemeClr val="tx1"/>
                </a:solidFill>
                <a:latin typeface="Arial" panose="020B0604020202020204" pitchFamily="34" charset="0"/>
              </a:defRPr>
            </a:lvl8pPr>
            <a:lvl9pPr marL="3886200" indent="-228600" defTabSz="712788" fontAlgn="base">
              <a:spcBef>
                <a:spcPct val="0"/>
              </a:spcBef>
              <a:spcAft>
                <a:spcPct val="0"/>
              </a:spcAft>
              <a:defRPr sz="1400">
                <a:solidFill>
                  <a:schemeClr val="tx1"/>
                </a:solidFill>
                <a:latin typeface="Arial" panose="020B0604020202020204" pitchFamily="34" charset="0"/>
              </a:defRPr>
            </a:lvl9pPr>
          </a:lstStyle>
          <a:p>
            <a:pPr eaLnBrk="1" hangingPunct="1">
              <a:spcBef>
                <a:spcPts val="1100"/>
              </a:spcBef>
              <a:defRPr/>
            </a:pPr>
            <a:r>
              <a:rPr lang="en-US" altLang="en-US" sz="1400" b="1" dirty="0" err="1" smtClean="0">
                <a:solidFill>
                  <a:srgbClr val="281D39"/>
                </a:solidFill>
                <a:cs typeface="Arial" panose="020B0604020202020204" pitchFamily="34" charset="0"/>
              </a:rPr>
              <a:t>gowlingwlg.com</a:t>
            </a:r>
            <a:endParaRPr lang="en-US" altLang="en-US" sz="1400" b="1" dirty="0" smtClean="0">
              <a:solidFill>
                <a:srgbClr val="281D39"/>
              </a:solidFill>
              <a:cs typeface="Arial" panose="020B0604020202020204" pitchFamily="34" charset="0"/>
            </a:endParaRPr>
          </a:p>
        </p:txBody>
      </p:sp>
      <p:sp>
        <p:nvSpPr>
          <p:cNvPr id="6" name="TextBox 10"/>
          <p:cNvSpPr txBox="1">
            <a:spLocks noChangeArrowheads="1"/>
          </p:cNvSpPr>
          <p:nvPr userDrawn="1"/>
        </p:nvSpPr>
        <p:spPr bwMode="auto">
          <a:xfrm>
            <a:off x="3352800" y="6269038"/>
            <a:ext cx="470958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712788" fontAlgn="base">
              <a:spcBef>
                <a:spcPct val="0"/>
              </a:spcBef>
              <a:spcAft>
                <a:spcPct val="0"/>
              </a:spcAft>
              <a:defRPr sz="1400">
                <a:solidFill>
                  <a:schemeClr val="tx1"/>
                </a:solidFill>
                <a:latin typeface="Arial" panose="020B0604020202020204" pitchFamily="34" charset="0"/>
              </a:defRPr>
            </a:lvl6pPr>
            <a:lvl7pPr marL="2971800" indent="-228600" defTabSz="712788" fontAlgn="base">
              <a:spcBef>
                <a:spcPct val="0"/>
              </a:spcBef>
              <a:spcAft>
                <a:spcPct val="0"/>
              </a:spcAft>
              <a:defRPr sz="1400">
                <a:solidFill>
                  <a:schemeClr val="tx1"/>
                </a:solidFill>
                <a:latin typeface="Arial" panose="020B0604020202020204" pitchFamily="34" charset="0"/>
              </a:defRPr>
            </a:lvl7pPr>
            <a:lvl8pPr marL="3429000" indent="-228600" defTabSz="712788" fontAlgn="base">
              <a:spcBef>
                <a:spcPct val="0"/>
              </a:spcBef>
              <a:spcAft>
                <a:spcPct val="0"/>
              </a:spcAft>
              <a:defRPr sz="1400">
                <a:solidFill>
                  <a:schemeClr val="tx1"/>
                </a:solidFill>
                <a:latin typeface="Arial" panose="020B0604020202020204" pitchFamily="34" charset="0"/>
              </a:defRPr>
            </a:lvl8pPr>
            <a:lvl9pPr marL="3886200" indent="-228600" defTabSz="712788" fontAlgn="base">
              <a:spcBef>
                <a:spcPct val="0"/>
              </a:spcBef>
              <a:spcAft>
                <a:spcPct val="0"/>
              </a:spcAft>
              <a:defRPr sz="1400">
                <a:solidFill>
                  <a:schemeClr val="tx1"/>
                </a:solidFill>
                <a:latin typeface="Arial" panose="020B0604020202020204" pitchFamily="34" charset="0"/>
              </a:defRPr>
            </a:lvl9pPr>
          </a:lstStyle>
          <a:p>
            <a:pPr eaLnBrk="1" hangingPunct="1">
              <a:defRPr/>
            </a:pPr>
            <a:r>
              <a:rPr lang="en-US" altLang="en-US" sz="1000" baseline="30000" dirty="0" err="1" smtClean="0"/>
              <a:t>Gowling</a:t>
            </a:r>
            <a:r>
              <a:rPr lang="en-US" altLang="en-US" sz="1000" baseline="30000" dirty="0" smtClean="0"/>
              <a:t> WLG (Canada) LLP is a member of </a:t>
            </a:r>
            <a:r>
              <a:rPr lang="en-US" altLang="en-US" sz="1000" baseline="30000" dirty="0" err="1" smtClean="0"/>
              <a:t>Gowling</a:t>
            </a:r>
            <a:r>
              <a:rPr lang="en-US" altLang="en-US" sz="1000" baseline="30000" dirty="0" smtClean="0"/>
              <a:t> WLG, an international law firm which consists of independent and autonomous entities providing services around the world. Our structure is explained in more detail at </a:t>
            </a:r>
            <a:r>
              <a:rPr lang="en-US" altLang="en-US" sz="1000" baseline="30000" dirty="0" smtClean="0">
                <a:hlinkClick r:id="rId2"/>
              </a:rPr>
              <a:t>gowlingwlg.com/legal</a:t>
            </a:r>
            <a:r>
              <a:rPr lang="en-US" altLang="en-US" sz="1000" baseline="30000" dirty="0" smtClean="0"/>
              <a:t> </a:t>
            </a:r>
          </a:p>
        </p:txBody>
      </p:sp>
      <p:pic>
        <p:nvPicPr>
          <p:cNvPr id="14" name="Picture 2" descr="\\TORFIL03\Personal\medeirot\Desktop\bann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TORFIL03\Personal\medeirot\Desktop\hj.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9" name="Picture 16" descr="GowlingWLG_rgb_pos.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041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pic>
        <p:nvPicPr>
          <p:cNvPr id="3" name="Picture 11" descr="GowlingWLG_rgb_rev.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7800" y="2814638"/>
            <a:ext cx="6756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89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oon">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spc="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261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descr="\\TORFIL03\Personal\medeirot\Desktop\pink-slide.jpg"/>
          <p:cNvPicPr>
            <a:picLocks noChangeAspect="1" noChangeArrowheads="1"/>
          </p:cNvPicPr>
          <p:nvPr userDrawn="1"/>
        </p:nvPicPr>
        <p:blipFill>
          <a:blip r:embed="rId2">
            <a:extLst>
              <a:ext uri="{28A0092B-C50C-407E-A947-70E740481C1C}">
                <a14:useLocalDpi xmlns:a14="http://schemas.microsoft.com/office/drawing/2010/main" val="0"/>
              </a:ext>
            </a:extLst>
          </a:blip>
          <a:srcRect l="8163" t="3209" r="1886" b="208"/>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ts val="0"/>
              </a:spcBef>
              <a:spcAft>
                <a:spcPts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648141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Re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spc="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40668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spc="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743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spc="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142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um Grey">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spc="0"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181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Light Red">
    <p:spTree>
      <p:nvGrpSpPr>
        <p:cNvPr id="1" name=""/>
        <p:cNvGrpSpPr/>
        <p:nvPr/>
      </p:nvGrpSpPr>
      <p:grpSpPr>
        <a:xfrm>
          <a:off x="0" y="0"/>
          <a:ext cx="0" cy="0"/>
          <a:chOff x="0" y="0"/>
          <a:chExt cx="0" cy="0"/>
        </a:xfrm>
      </p:grpSpPr>
      <p:pic>
        <p:nvPicPr>
          <p:cNvPr id="5" name="Picture 2" descr="\\TORFIL03\Personal\medeirot\Desktop\redddddd.jpg"/>
          <p:cNvPicPr>
            <a:picLocks noChangeAspect="1" noChangeArrowheads="1"/>
          </p:cNvPicPr>
          <p:nvPr userDrawn="1"/>
        </p:nvPicPr>
        <p:blipFill>
          <a:blip r:embed="rId2">
            <a:extLst>
              <a:ext uri="{28A0092B-C50C-407E-A947-70E740481C1C}">
                <a14:useLocalDpi xmlns:a14="http://schemas.microsoft.com/office/drawing/2010/main" val="0"/>
              </a:ext>
            </a:extLst>
          </a:blip>
          <a:srcRect l="8456" t="5238" r="4404" b="1193"/>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ts val="0"/>
              </a:spcBef>
              <a:spcAft>
                <a:spcPts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60170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Dark Blue">
    <p:spTree>
      <p:nvGrpSpPr>
        <p:cNvPr id="1" name=""/>
        <p:cNvGrpSpPr/>
        <p:nvPr/>
      </p:nvGrpSpPr>
      <p:grpSpPr>
        <a:xfrm>
          <a:off x="0" y="0"/>
          <a:ext cx="0" cy="0"/>
          <a:chOff x="0" y="0"/>
          <a:chExt cx="0" cy="0"/>
        </a:xfrm>
      </p:grpSpPr>
      <p:pic>
        <p:nvPicPr>
          <p:cNvPr id="6" name="Picture 2" descr="\\TORFIL03\Personal\medeirot\Desktop\dkBlue.jpg"/>
          <p:cNvPicPr>
            <a:picLocks noChangeAspect="1" noChangeArrowheads="1"/>
          </p:cNvPicPr>
          <p:nvPr userDrawn="1"/>
        </p:nvPicPr>
        <p:blipFill>
          <a:blip r:embed="rId2">
            <a:extLst>
              <a:ext uri="{28A0092B-C50C-407E-A947-70E740481C1C}">
                <a14:useLocalDpi xmlns:a14="http://schemas.microsoft.com/office/drawing/2010/main" val="0"/>
              </a:ext>
            </a:extLst>
          </a:blip>
          <a:srcRect l="7446" t="4974" r="4054"/>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ts val="0"/>
              </a:spcBef>
              <a:spcAft>
                <a:spcPts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386015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pic>
        <p:nvPicPr>
          <p:cNvPr id="5" name="Picture 2" descr="\\TORFIL03\Personal\medeirot\Desktop\ltblu.jpg"/>
          <p:cNvPicPr>
            <a:picLocks noChangeAspect="1" noChangeArrowheads="1"/>
          </p:cNvPicPr>
          <p:nvPr userDrawn="1"/>
        </p:nvPicPr>
        <p:blipFill>
          <a:blip r:embed="rId2">
            <a:extLst>
              <a:ext uri="{28A0092B-C50C-407E-A947-70E740481C1C}">
                <a14:useLocalDpi xmlns:a14="http://schemas.microsoft.com/office/drawing/2010/main" val="0"/>
              </a:ext>
            </a:extLst>
          </a:blip>
          <a:srcRect l="7431" t="4256" r="3532" b="140"/>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ts val="0"/>
              </a:spcBef>
              <a:spcAft>
                <a:spcPts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345005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Medium Grey">
    <p:spTree>
      <p:nvGrpSpPr>
        <p:cNvPr id="1" name=""/>
        <p:cNvGrpSpPr/>
        <p:nvPr/>
      </p:nvGrpSpPr>
      <p:grpSpPr>
        <a:xfrm>
          <a:off x="0" y="0"/>
          <a:ext cx="0" cy="0"/>
          <a:chOff x="0" y="0"/>
          <a:chExt cx="0" cy="0"/>
        </a:xfrm>
      </p:grpSpPr>
      <p:pic>
        <p:nvPicPr>
          <p:cNvPr id="6" name="Picture 2" descr="\\TORFIL03\Personal\medeirot\Desktop\grey.jpg"/>
          <p:cNvPicPr>
            <a:picLocks noChangeAspect="1" noChangeArrowheads="1"/>
          </p:cNvPicPr>
          <p:nvPr userDrawn="1"/>
        </p:nvPicPr>
        <p:blipFill>
          <a:blip r:embed="rId2">
            <a:extLst>
              <a:ext uri="{28A0092B-C50C-407E-A947-70E740481C1C}">
                <a14:useLocalDpi xmlns:a14="http://schemas.microsoft.com/office/drawing/2010/main" val="0"/>
              </a:ext>
            </a:extLst>
          </a:blip>
          <a:srcRect l="7787" t="3741" r="3539" b="1041"/>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ts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ts val="0"/>
              </a:spcBef>
              <a:spcAft>
                <a:spcPts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405364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37117" y="2024064"/>
            <a:ext cx="11004019" cy="3919537"/>
          </a:xfrm>
          <a:prstGeom prst="rect">
            <a:avLst/>
          </a:prstGeom>
        </p:spPr>
        <p:txBody>
          <a:bodyPr lIns="0" tIns="0" rIns="0" bIns="0"/>
          <a:lstStyle>
            <a:lvl1pPr marL="457200" indent="-457200">
              <a:lnSpc>
                <a:spcPct val="100000"/>
              </a:lnSpc>
              <a:spcBef>
                <a:spcPts val="1200"/>
              </a:spcBef>
              <a:spcAft>
                <a:spcPts val="600"/>
              </a:spcAft>
              <a:buClr>
                <a:srgbClr val="E33238"/>
              </a:buClr>
              <a:buSzPct val="126000"/>
              <a:buFont typeface="Arial"/>
              <a:buChar char="•"/>
              <a:defRPr sz="2000" b="1" cap="none" spc="0" baseline="0">
                <a:solidFill>
                  <a:srgbClr val="301C42"/>
                </a:solidFill>
                <a:latin typeface="+mn-lt"/>
                <a:cs typeface="Arial" pitchFamily="34" charset="0"/>
              </a:defRPr>
            </a:lvl1pPr>
            <a:lvl2pPr marL="914400" indent="-457200">
              <a:lnSpc>
                <a:spcPct val="100000"/>
              </a:lnSpc>
              <a:spcBef>
                <a:spcPts val="600"/>
              </a:spcBef>
              <a:spcAft>
                <a:spcPts val="600"/>
              </a:spcAft>
              <a:buClr>
                <a:srgbClr val="E33238"/>
              </a:buClr>
              <a:buSzPct val="95000"/>
              <a:buFont typeface="+mj-lt"/>
              <a:buAutoNum type="arabicPeriod"/>
              <a:defRPr sz="1800" cap="none" spc="0" baseline="0">
                <a:solidFill>
                  <a:srgbClr val="301C42"/>
                </a:solidFill>
                <a:latin typeface="Arial" pitchFamily="34" charset="0"/>
                <a:cs typeface="Arial" pitchFamily="34" charset="0"/>
              </a:defRPr>
            </a:lvl2pPr>
            <a:lvl3pPr marL="1371600" indent="-457200">
              <a:lnSpc>
                <a:spcPct val="100000"/>
              </a:lnSpc>
              <a:spcBef>
                <a:spcPts val="600"/>
              </a:spcBef>
              <a:spcAft>
                <a:spcPts val="600"/>
              </a:spcAft>
              <a:buClr>
                <a:srgbClr val="E33238"/>
              </a:buClr>
              <a:buSzPct val="120000"/>
              <a:buFont typeface="Arial" panose="020B0604020202020204" pitchFamily="34" charset="0"/>
              <a:buChar char="•"/>
              <a:defRPr sz="1600" cap="none" spc="0" baseline="0">
                <a:solidFill>
                  <a:srgbClr val="301C42"/>
                </a:solidFill>
                <a:latin typeface="Arial" pitchFamily="34" charset="0"/>
                <a:cs typeface="Arial" pitchFamily="34" charset="0"/>
              </a:defRPr>
            </a:lvl3pPr>
            <a:lvl4pPr marL="1828800" indent="-457200">
              <a:lnSpc>
                <a:spcPct val="100000"/>
              </a:lnSpc>
              <a:spcBef>
                <a:spcPts val="600"/>
              </a:spcBef>
              <a:spcAft>
                <a:spcPts val="600"/>
              </a:spcAft>
              <a:buClr>
                <a:srgbClr val="E33238"/>
              </a:buClr>
              <a:buFont typeface="Lucida Grande"/>
              <a:buChar char="–"/>
              <a:defRPr sz="1600" cap="none" spc="0" baseline="0">
                <a:solidFill>
                  <a:srgbClr val="301C42"/>
                </a:solidFill>
                <a:latin typeface="Arial" pitchFamily="34" charset="0"/>
                <a:cs typeface="Arial" pitchFamily="34" charset="0"/>
              </a:defRPr>
            </a:lvl4pPr>
            <a:lvl5pPr marL="2058988" indent="-231775">
              <a:spcBef>
                <a:spcPts val="600"/>
              </a:spcBef>
              <a:spcAft>
                <a:spcPts val="600"/>
              </a:spcAft>
              <a:buClr>
                <a:srgbClr val="E33238"/>
              </a:buClr>
              <a:buSzPct val="120000"/>
              <a:buFont typeface="Arial" pitchFamily="34" charset="0"/>
              <a:buChar char="•"/>
              <a:defRPr sz="1600" cap="none" baseline="0">
                <a:solidFill>
                  <a:srgbClr val="301C42"/>
                </a:solidFill>
                <a:latin typeface="Arial" pitchFamily="34" charset="0"/>
              </a:defRPr>
            </a:lvl5pPr>
            <a:lvl6pPr marL="2290763" indent="-231775">
              <a:spcBef>
                <a:spcPts val="600"/>
              </a:spcBef>
              <a:spcAft>
                <a:spcPts val="600"/>
              </a:spcAft>
              <a:buClr>
                <a:srgbClr val="E33238"/>
              </a:buClr>
              <a:buSzPct val="120000"/>
              <a:defRPr sz="1600" cap="none" baseline="0">
                <a:solidFill>
                  <a:srgbClr val="301C42"/>
                </a:solidFill>
                <a:latin typeface="Arial" pitchFamily="34" charset="0"/>
              </a:defRPr>
            </a:lvl6pPr>
            <a:lvl7pPr marL="2513013" indent="-222250">
              <a:spcBef>
                <a:spcPts val="600"/>
              </a:spcBef>
              <a:buClr>
                <a:srgbClr val="E33238"/>
              </a:buClr>
              <a:buSzPct val="120000"/>
              <a:defRPr sz="1600" cap="none" baseline="0">
                <a:solidFill>
                  <a:srgbClr val="301C42"/>
                </a:solidFill>
                <a:latin typeface="Arial" pitchFamily="34" charset="0"/>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6"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0"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21"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3" name="Titre 2"/>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44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Table">
    <p:spTree>
      <p:nvGrpSpPr>
        <p:cNvPr id="1" name=""/>
        <p:cNvGrpSpPr/>
        <p:nvPr/>
      </p:nvGrpSpPr>
      <p:grpSpPr>
        <a:xfrm>
          <a:off x="0" y="0"/>
          <a:ext cx="0" cy="0"/>
          <a:chOff x="0" y="0"/>
          <a:chExt cx="0" cy="0"/>
        </a:xfrm>
      </p:grpSpPr>
      <p:sp>
        <p:nvSpPr>
          <p:cNvPr id="14" name="Table Placeholder 13"/>
          <p:cNvSpPr>
            <a:spLocks noGrp="1"/>
          </p:cNvSpPr>
          <p:nvPr>
            <p:ph type="tbl" sz="quarter" idx="12"/>
          </p:nvPr>
        </p:nvSpPr>
        <p:spPr>
          <a:xfrm>
            <a:off x="637117" y="2024063"/>
            <a:ext cx="10945283" cy="3614738"/>
          </a:xfrm>
          <a:prstGeom prst="rect">
            <a:avLst/>
          </a:prstGeom>
        </p:spPr>
        <p:txBody>
          <a:bodyPr/>
          <a:lstStyle/>
          <a:p>
            <a:pPr lvl="0"/>
            <a:r>
              <a:rPr lang="en-US" noProof="0" smtClean="0"/>
              <a:t>Click icon to add table</a:t>
            </a:r>
            <a:endParaRPr lang="en-CA" noProof="0" dirty="0"/>
          </a:p>
        </p:txBody>
      </p:sp>
      <p:pic>
        <p:nvPicPr>
          <p:cNvPr id="15"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0"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Tree>
    <p:extLst>
      <p:ext uri="{BB962C8B-B14F-4D97-AF65-F5344CB8AC3E}">
        <p14:creationId xmlns:p14="http://schemas.microsoft.com/office/powerpoint/2010/main" val="265283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27801" y="2024064"/>
            <a:ext cx="5283200" cy="3538537"/>
          </a:xfrm>
          <a:prstGeom prst="rect">
            <a:avLst/>
          </a:prstGeom>
        </p:spPr>
        <p:txBody>
          <a:bodyPr lIns="0" tIns="0" rIns="0" bIns="0"/>
          <a:lstStyle>
            <a:lvl1pPr marL="228600" indent="-228600">
              <a:lnSpc>
                <a:spcPct val="100000"/>
              </a:lnSpc>
              <a:spcBef>
                <a:spcPts val="1200"/>
              </a:spcBef>
              <a:spcAft>
                <a:spcPts val="600"/>
              </a:spcAft>
              <a:buClr>
                <a:srgbClr val="E33238"/>
              </a:buClr>
              <a:buSzPct val="126000"/>
              <a:buFont typeface="Arial"/>
              <a:buChar char="•"/>
              <a:defRPr sz="2000" b="1" cap="none" spc="0" baseline="0">
                <a:solidFill>
                  <a:srgbClr val="301C42"/>
                </a:solidFill>
                <a:latin typeface="+mn-lt"/>
                <a:cs typeface="Arial" pitchFamily="34" charset="0"/>
              </a:defRPr>
            </a:lvl1pPr>
            <a:lvl2pPr marL="457200" indent="-228600">
              <a:lnSpc>
                <a:spcPct val="100000"/>
              </a:lnSpc>
              <a:spcBef>
                <a:spcPts val="600"/>
              </a:spcBef>
              <a:spcAft>
                <a:spcPts val="600"/>
              </a:spcAft>
              <a:buClr>
                <a:srgbClr val="E33238"/>
              </a:buClr>
              <a:buFont typeface="+mj-lt"/>
              <a:buAutoNum type="arabicPeriod"/>
              <a:defRPr sz="1600" cap="none" spc="0" baseline="0">
                <a:solidFill>
                  <a:srgbClr val="301C42"/>
                </a:solidFill>
                <a:latin typeface="Arial" pitchFamily="34" charset="0"/>
                <a:cs typeface="Arial" pitchFamily="34" charset="0"/>
              </a:defRPr>
            </a:lvl2pPr>
            <a:lvl3pPr marL="685800" indent="-228600">
              <a:lnSpc>
                <a:spcPct val="100000"/>
              </a:lnSpc>
              <a:spcBef>
                <a:spcPts val="600"/>
              </a:spcBef>
              <a:spcAft>
                <a:spcPts val="600"/>
              </a:spcAft>
              <a:buClr>
                <a:srgbClr val="E33238"/>
              </a:buClr>
              <a:buFont typeface="Arial" panose="020B0604020202020204" pitchFamily="34" charset="0"/>
              <a:buChar char="•"/>
              <a:defRPr sz="1600" cap="none" spc="0" baseline="0">
                <a:solidFill>
                  <a:srgbClr val="301C42"/>
                </a:solidFill>
                <a:latin typeface="Arial" pitchFamily="34" charset="0"/>
                <a:cs typeface="Arial" pitchFamily="34" charset="0"/>
              </a:defRPr>
            </a:lvl3pPr>
            <a:lvl4pPr marL="914400" indent="-228600">
              <a:lnSpc>
                <a:spcPct val="100000"/>
              </a:lnSpc>
              <a:spcBef>
                <a:spcPts val="600"/>
              </a:spcBef>
              <a:spcAft>
                <a:spcPts val="600"/>
              </a:spcAft>
              <a:buClr>
                <a:srgbClr val="E33238"/>
              </a:buClr>
              <a:buFont typeface="Lucida Grande"/>
              <a:buChar char="–"/>
              <a:defRPr sz="1600" cap="none" spc="0" baseline="0">
                <a:solidFill>
                  <a:srgbClr val="301C42"/>
                </a:solidFill>
                <a:latin typeface="Arial" pitchFamily="34" charset="0"/>
                <a:cs typeface="Arial" pitchFamily="34" charset="0"/>
              </a:defRPr>
            </a:lvl4pPr>
            <a:lvl5pPr marL="1144588" indent="-230188">
              <a:spcBef>
                <a:spcPts val="600"/>
              </a:spcBef>
              <a:spcAft>
                <a:spcPts val="600"/>
              </a:spcAft>
              <a:buClr>
                <a:srgbClr val="E33238"/>
              </a:buClr>
              <a:buSzPct val="120000"/>
              <a:buFont typeface="Arial" pitchFamily="34" charset="0"/>
              <a:buChar char="•"/>
              <a:defRPr sz="1600" cap="none" baseline="0">
                <a:solidFill>
                  <a:srgbClr val="301C42"/>
                </a:solidFill>
                <a:latin typeface="Arial" pitchFamily="34" charset="0"/>
              </a:defRPr>
            </a:lvl5pPr>
            <a:lvl6pPr marL="1376363" indent="-231775">
              <a:spcBef>
                <a:spcPts val="600"/>
              </a:spcBef>
              <a:buClr>
                <a:srgbClr val="E33238"/>
              </a:buClr>
              <a:buSzPct val="120000"/>
              <a:defRPr sz="1600" cap="none" baseline="0">
                <a:solidFill>
                  <a:srgbClr val="301C42"/>
                </a:solidFill>
                <a:latin typeface="Arial" pitchFamily="34" charset="0"/>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2"/>
          <p:cNvSpPr>
            <a:spLocks noGrp="1"/>
          </p:cNvSpPr>
          <p:nvPr>
            <p:ph idx="13"/>
          </p:nvPr>
        </p:nvSpPr>
        <p:spPr>
          <a:xfrm>
            <a:off x="6309784" y="2029058"/>
            <a:ext cx="5283200" cy="3533543"/>
          </a:xfrm>
          <a:prstGeom prst="rect">
            <a:avLst/>
          </a:prstGeom>
        </p:spPr>
        <p:txBody>
          <a:bodyPr lIns="0" tIns="0" rIns="0" bIns="0"/>
          <a:lstStyle>
            <a:lvl1pPr marL="228600" indent="-228600">
              <a:lnSpc>
                <a:spcPct val="100000"/>
              </a:lnSpc>
              <a:spcBef>
                <a:spcPts val="1200"/>
              </a:spcBef>
              <a:spcAft>
                <a:spcPts val="600"/>
              </a:spcAft>
              <a:buClr>
                <a:srgbClr val="E33238"/>
              </a:buClr>
              <a:buSzPct val="126000"/>
              <a:buFont typeface="Arial"/>
              <a:buChar char="•"/>
              <a:defRPr sz="2000" b="1" cap="none" spc="0" baseline="0">
                <a:solidFill>
                  <a:srgbClr val="301C42"/>
                </a:solidFill>
                <a:latin typeface="+mn-lt"/>
                <a:cs typeface="Arial" pitchFamily="34" charset="0"/>
              </a:defRPr>
            </a:lvl1pPr>
            <a:lvl2pPr marL="457200" indent="-228600">
              <a:lnSpc>
                <a:spcPct val="100000"/>
              </a:lnSpc>
              <a:spcBef>
                <a:spcPts val="600"/>
              </a:spcBef>
              <a:spcAft>
                <a:spcPts val="600"/>
              </a:spcAft>
              <a:buClr>
                <a:srgbClr val="E33238"/>
              </a:buClr>
              <a:buFont typeface="+mj-lt"/>
              <a:buAutoNum type="arabicPeriod"/>
              <a:defRPr sz="1600" cap="none" spc="0" baseline="0">
                <a:solidFill>
                  <a:srgbClr val="301C42"/>
                </a:solidFill>
                <a:latin typeface="Arial" pitchFamily="34" charset="0"/>
                <a:cs typeface="Arial" pitchFamily="34" charset="0"/>
              </a:defRPr>
            </a:lvl2pPr>
            <a:lvl3pPr marL="685800" indent="-228600">
              <a:lnSpc>
                <a:spcPct val="100000"/>
              </a:lnSpc>
              <a:spcBef>
                <a:spcPts val="600"/>
              </a:spcBef>
              <a:spcAft>
                <a:spcPts val="600"/>
              </a:spcAft>
              <a:buClr>
                <a:srgbClr val="E33238"/>
              </a:buClr>
              <a:buFont typeface="Arial" panose="020B0604020202020204" pitchFamily="34" charset="0"/>
              <a:buChar char="•"/>
              <a:defRPr sz="1600" cap="none" spc="0" baseline="0">
                <a:solidFill>
                  <a:srgbClr val="301C42"/>
                </a:solidFill>
                <a:latin typeface="Arial" pitchFamily="34" charset="0"/>
                <a:cs typeface="Arial" pitchFamily="34" charset="0"/>
              </a:defRPr>
            </a:lvl3pPr>
            <a:lvl4pPr marL="914400" indent="-228600">
              <a:lnSpc>
                <a:spcPct val="100000"/>
              </a:lnSpc>
              <a:spcBef>
                <a:spcPts val="600"/>
              </a:spcBef>
              <a:spcAft>
                <a:spcPts val="600"/>
              </a:spcAft>
              <a:buClr>
                <a:srgbClr val="E33238"/>
              </a:buClr>
              <a:buFont typeface="Lucida Grande"/>
              <a:buChar char="–"/>
              <a:defRPr sz="1600" cap="none" spc="0" baseline="0">
                <a:solidFill>
                  <a:srgbClr val="301C42"/>
                </a:solidFill>
                <a:latin typeface="Arial" pitchFamily="34" charset="0"/>
                <a:cs typeface="Arial" pitchFamily="34" charset="0"/>
              </a:defRPr>
            </a:lvl4pPr>
            <a:lvl5pPr marL="1144588" indent="-231775">
              <a:spcBef>
                <a:spcPts val="600"/>
              </a:spcBef>
              <a:spcAft>
                <a:spcPts val="600"/>
              </a:spcAft>
              <a:buClr>
                <a:srgbClr val="E33238"/>
              </a:buClr>
              <a:buSzPct val="120000"/>
              <a:buFont typeface="Arial" pitchFamily="34" charset="0"/>
              <a:buChar char="•"/>
              <a:defRPr sz="1600" cap="none" baseline="0">
                <a:solidFill>
                  <a:srgbClr val="301C42"/>
                </a:solidFill>
                <a:latin typeface="Arial" pitchFamily="34" charset="0"/>
              </a:defRPr>
            </a:lvl5pPr>
            <a:lvl6pPr marL="1376363" indent="-231775">
              <a:spcBef>
                <a:spcPts val="600"/>
              </a:spcBef>
              <a:buClr>
                <a:srgbClr val="E33238"/>
              </a:buClr>
              <a:buSzPct val="120000"/>
              <a:defRPr sz="1600" cap="none" baseline="0">
                <a:solidFill>
                  <a:srgbClr val="301C42"/>
                </a:solidFill>
                <a:latin typeface="Arial" pitchFamily="34" charset="0"/>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8"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2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22"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23"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re 1"/>
          <p:cNvSpPr>
            <a:spLocks noGrp="1"/>
          </p:cNvSpPr>
          <p:nvPr>
            <p:ph type="title" hasCustomPrompt="1"/>
          </p:nvPr>
        </p:nvSpPr>
        <p:spPr/>
        <p:txBody>
          <a:bodyPr/>
          <a:lstStyle>
            <a:lvl1pPr>
              <a:defRPr b="1">
                <a:latin typeface="+mj-lt"/>
              </a:defRPr>
            </a:lvl1pPr>
          </a:lstStyle>
          <a:p>
            <a:r>
              <a:rPr lang="en-US" dirty="0" smtClean="0"/>
              <a:t>Click to edit title</a:t>
            </a:r>
            <a:endParaRPr lang="fr-CA" dirty="0"/>
          </a:p>
        </p:txBody>
      </p:sp>
      <p:pic>
        <p:nvPicPr>
          <p:cNvPr id="11"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51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3" descr="\\TORFIL03\Personal\medeirot\Desktop\hj.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0"/>
            <a:ext cx="1219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sp>
        <p:nvSpPr>
          <p:cNvPr id="15"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ts val="0"/>
              </a:spcBef>
              <a:spcAft>
                <a:spcPts val="0"/>
              </a:spcAft>
              <a:defRPr sz="1200">
                <a:solidFill>
                  <a:srgbClr val="999085"/>
                </a:solidFill>
                <a:latin typeface="+mn-lt"/>
              </a:defRPr>
            </a:lvl1pPr>
          </a:lstStyle>
          <a:p>
            <a:pPr>
              <a:defRPr/>
            </a:pPr>
            <a:fld id="{D76C10B8-A85E-469E-9B1E-91A048005545}" type="slidenum">
              <a:rPr lang="en-CA"/>
              <a:pPr>
                <a:defRPr/>
              </a:pPr>
              <a:t>‹#›</a:t>
            </a:fld>
            <a:endParaRPr lang="en-CA" dirty="0"/>
          </a:p>
        </p:txBody>
      </p:sp>
      <p:sp>
        <p:nvSpPr>
          <p:cNvPr id="16"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ts val="0"/>
              </a:spcBef>
              <a:spcAft>
                <a:spcPts val="0"/>
              </a:spcAft>
              <a:defRPr sz="1200">
                <a:solidFill>
                  <a:srgbClr val="999085"/>
                </a:solidFill>
                <a:latin typeface="+mn-lt"/>
              </a:defRPr>
            </a:lvl1pPr>
          </a:lstStyle>
          <a:p>
            <a:pPr>
              <a:defRPr/>
            </a:pPr>
            <a:endParaRPr lang="en-CA" dirty="0"/>
          </a:p>
        </p:txBody>
      </p:sp>
      <p:sp>
        <p:nvSpPr>
          <p:cNvPr id="2" name="Title Placeholder 1"/>
          <p:cNvSpPr>
            <a:spLocks noGrp="1"/>
          </p:cNvSpPr>
          <p:nvPr>
            <p:ph type="title"/>
          </p:nvPr>
        </p:nvSpPr>
        <p:spPr>
          <a:xfrm>
            <a:off x="637116" y="122238"/>
            <a:ext cx="10515600" cy="1325563"/>
          </a:xfrm>
          <a:prstGeom prst="rect">
            <a:avLst/>
          </a:prstGeom>
        </p:spPr>
        <p:txBody>
          <a:bodyPr vert="horz" lIns="91440" tIns="45720" rIns="91440" bIns="45720" rtlCol="0" anchor="b" anchorCtr="0">
            <a:normAutofit/>
          </a:bodyPr>
          <a:lstStyle/>
          <a:p>
            <a:r>
              <a:rPr lang="en-US" smtClean="0"/>
              <a:t>Click to edit Master title style</a:t>
            </a:r>
            <a:endParaRPr lang="en-CA" dirty="0"/>
          </a:p>
        </p:txBody>
      </p:sp>
      <p:sp>
        <p:nvSpPr>
          <p:cNvPr id="11"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b="1" i="0" cap="none" baseline="0" smtClean="0">
                <a:solidFill>
                  <a:schemeClr val="accent1"/>
                </a:solidFill>
              </a:rPr>
              <a:t>Edit Master text styles</a:t>
            </a:r>
          </a:p>
          <a:p>
            <a:pPr lvl="1"/>
            <a:r>
              <a:rPr lang="en-US" b="1" i="0" cap="none" baseline="0" smtClean="0">
                <a:solidFill>
                  <a:schemeClr val="accent1"/>
                </a:solidFill>
              </a:rPr>
              <a:t>Second level</a:t>
            </a:r>
          </a:p>
          <a:p>
            <a:pPr lvl="2"/>
            <a:r>
              <a:rPr lang="en-US" b="1" i="0" cap="none" baseline="0" smtClean="0">
                <a:solidFill>
                  <a:schemeClr val="accent1"/>
                </a:solidFill>
              </a:rPr>
              <a:t>Third level</a:t>
            </a:r>
          </a:p>
          <a:p>
            <a:pPr lvl="3"/>
            <a:r>
              <a:rPr lang="en-US" b="1" i="0" cap="none" baseline="0" smtClean="0">
                <a:solidFill>
                  <a:schemeClr val="accent1"/>
                </a:solidFill>
              </a:rPr>
              <a:t>Fourth level</a:t>
            </a:r>
          </a:p>
          <a:p>
            <a:pPr lvl="4"/>
            <a:r>
              <a:rPr lang="en-US" b="1" i="0" cap="none" baseline="0" smtClean="0">
                <a:solidFill>
                  <a:schemeClr val="accent1"/>
                </a:solidFill>
              </a:rPr>
              <a:t>Fifth level</a:t>
            </a:r>
            <a:endParaRPr lang="fr-CA" b="1" i="0" cap="none" baseline="0" dirty="0" smtClean="0">
              <a:solidFill>
                <a:schemeClr val="accent1"/>
              </a:solidFill>
            </a:endParaRPr>
          </a:p>
        </p:txBody>
      </p:sp>
      <p:pic>
        <p:nvPicPr>
          <p:cNvPr id="14" name="Picture 10" descr="GowlingWLG_rgb_pos.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7" r:id="rId1"/>
    <p:sldLayoutId id="2147484177" r:id="rId2"/>
    <p:sldLayoutId id="2147484178" r:id="rId3"/>
    <p:sldLayoutId id="2147484179" r:id="rId4"/>
    <p:sldLayoutId id="2147484180" r:id="rId5"/>
    <p:sldLayoutId id="2147484181"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82" r:id="rId18"/>
  </p:sldLayoutIdLst>
  <p:timing>
    <p:tnLst>
      <p:par>
        <p:cTn id="1" dur="indefinite" restart="never" nodeType="tmRoot"/>
      </p:par>
    </p:tnLst>
  </p:timing>
  <p:hf hdr="0" ftr="0" dt="0"/>
  <p:txStyles>
    <p:titleStyle>
      <a:lvl1pPr algn="l" defTabSz="912813" rtl="0" eaLnBrk="1" fontAlgn="base" hangingPunct="1">
        <a:lnSpc>
          <a:spcPct val="100000"/>
        </a:lnSpc>
        <a:spcBef>
          <a:spcPct val="0"/>
        </a:spcBef>
        <a:spcAft>
          <a:spcPct val="0"/>
        </a:spcAft>
        <a:defRPr sz="3200" kern="1200" cap="all" spc="0" baseline="0">
          <a:solidFill>
            <a:schemeClr val="bg1"/>
          </a:solidFill>
          <a:latin typeface="Arial Bold" panose="020B0704020202020204" pitchFamily="34" charset="0"/>
          <a:ea typeface="+mj-ea"/>
          <a:cs typeface="Arial Bold" panose="020B0704020202020204" pitchFamily="34" charset="0"/>
        </a:defRPr>
      </a:lvl1pPr>
      <a:lvl2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2pPr>
      <a:lvl3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3pPr>
      <a:lvl4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4pPr>
      <a:lvl5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5pPr>
      <a:lvl6pPr marL="457200" algn="l" defTabSz="912813" rtl="0" eaLnBrk="1" fontAlgn="base" hangingPunct="1">
        <a:lnSpc>
          <a:spcPts val="4500"/>
        </a:lnSpc>
        <a:spcBef>
          <a:spcPct val="0"/>
        </a:spcBef>
        <a:spcAft>
          <a:spcPct val="0"/>
        </a:spcAft>
        <a:defRPr sz="4800">
          <a:solidFill>
            <a:schemeClr val="bg1"/>
          </a:solidFill>
          <a:latin typeface="Bliss 2 Bold"/>
        </a:defRPr>
      </a:lvl6pPr>
      <a:lvl7pPr marL="914400" algn="l" defTabSz="912813" rtl="0" eaLnBrk="1" fontAlgn="base" hangingPunct="1">
        <a:lnSpc>
          <a:spcPts val="4500"/>
        </a:lnSpc>
        <a:spcBef>
          <a:spcPct val="0"/>
        </a:spcBef>
        <a:spcAft>
          <a:spcPct val="0"/>
        </a:spcAft>
        <a:defRPr sz="4800">
          <a:solidFill>
            <a:schemeClr val="bg1"/>
          </a:solidFill>
          <a:latin typeface="Bliss 2 Bold"/>
        </a:defRPr>
      </a:lvl7pPr>
      <a:lvl8pPr marL="1371600" algn="l" defTabSz="912813" rtl="0" eaLnBrk="1" fontAlgn="base" hangingPunct="1">
        <a:lnSpc>
          <a:spcPts val="4500"/>
        </a:lnSpc>
        <a:spcBef>
          <a:spcPct val="0"/>
        </a:spcBef>
        <a:spcAft>
          <a:spcPct val="0"/>
        </a:spcAft>
        <a:defRPr sz="4800">
          <a:solidFill>
            <a:schemeClr val="bg1"/>
          </a:solidFill>
          <a:latin typeface="Bliss 2 Bold"/>
        </a:defRPr>
      </a:lvl8pPr>
      <a:lvl9pPr marL="1828800" algn="l" defTabSz="912813" rtl="0" eaLnBrk="1" fontAlgn="base" hangingPunct="1">
        <a:lnSpc>
          <a:spcPts val="4500"/>
        </a:lnSpc>
        <a:spcBef>
          <a:spcPct val="0"/>
        </a:spcBef>
        <a:spcAft>
          <a:spcPct val="0"/>
        </a:spcAft>
        <a:defRPr sz="4800">
          <a:solidFill>
            <a:schemeClr val="bg1"/>
          </a:solidFill>
          <a:latin typeface="Bliss 2 Bold"/>
        </a:defRPr>
      </a:lvl9pPr>
    </p:titleStyle>
    <p:bodyStyle>
      <a:lvl1pPr algn="l" defTabSz="912813" rtl="0" eaLnBrk="1" fontAlgn="base" hangingPunct="1">
        <a:lnSpc>
          <a:spcPts val="1600"/>
        </a:lnSpc>
        <a:spcBef>
          <a:spcPts val="1600"/>
        </a:spcBef>
        <a:spcAft>
          <a:spcPct val="0"/>
        </a:spcAft>
        <a:buFont typeface="Arial" panose="020B0604020202020204" pitchFamily="34" charset="0"/>
        <a:defRPr kern="1200" cap="all" spc="100">
          <a:solidFill>
            <a:srgbClr val="301C42"/>
          </a:solidFill>
          <a:latin typeface="+mj-lt"/>
          <a:ea typeface="+mn-ea"/>
          <a:cs typeface="+mn-cs"/>
        </a:defRPr>
      </a:lvl1pPr>
      <a:lvl2pPr algn="l" defTabSz="912813" rtl="0" eaLnBrk="1" fontAlgn="base" hangingPunct="1">
        <a:lnSpc>
          <a:spcPts val="1600"/>
        </a:lnSpc>
        <a:spcBef>
          <a:spcPts val="4600"/>
        </a:spcBef>
        <a:spcAft>
          <a:spcPct val="0"/>
        </a:spcAft>
        <a:buFont typeface="Arial" panose="020B0604020202020204" pitchFamily="34" charset="0"/>
        <a:defRPr kern="1200" cap="all" spc="100">
          <a:solidFill>
            <a:srgbClr val="9C938A"/>
          </a:solidFill>
          <a:latin typeface="+mj-lt"/>
          <a:ea typeface="+mn-ea"/>
          <a:cs typeface="+mn-cs"/>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kern="1200" cap="all" spc="100" baseline="0">
          <a:solidFill>
            <a:srgbClr val="9C938A"/>
          </a:solidFill>
          <a:latin typeface="+mj-lt"/>
          <a:ea typeface="+mn-ea"/>
          <a:cs typeface="+mn-cs"/>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kern="1200" cap="all" spc="100" baseline="0">
          <a:solidFill>
            <a:srgbClr val="9C938A"/>
          </a:solidFill>
          <a:latin typeface="+mj-lt"/>
          <a:ea typeface="+mn-ea"/>
          <a:cs typeface="+mn-cs"/>
        </a:defRPr>
      </a:lvl4pPr>
      <a:lvl5pPr marL="1827213" algn="l" defTabSz="912813" rtl="0" eaLnBrk="1" fontAlgn="base" hangingPunct="1">
        <a:lnSpc>
          <a:spcPct val="90000"/>
        </a:lnSpc>
        <a:spcBef>
          <a:spcPts val="500"/>
        </a:spcBef>
        <a:spcAft>
          <a:spcPct val="0"/>
        </a:spcAft>
        <a:buFont typeface="Arial" panose="020B0604020202020204" pitchFamily="34" charset="0"/>
        <a:defRPr kern="1200" cap="all" spc="100">
          <a:solidFill>
            <a:srgbClr val="9C938A"/>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2" descr="\\TORFIL03\Personal\medeirot\Desktop\pink-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8164" t="3209" r="1886" b="207"/>
          <a:stretch/>
        </p:blipFill>
        <p:spPr bwMode="auto">
          <a:xfrm>
            <a:off x="0" y="0"/>
            <a:ext cx="12192000" cy="5891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pic>
        <p:nvPicPr>
          <p:cNvPr id="6"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TORFIL03\Personal\medeirot\Desktop\redddddd.jpg"/>
          <p:cNvPicPr>
            <a:picLocks noChangeAspect="1" noChangeArrowheads="1"/>
          </p:cNvPicPr>
          <p:nvPr/>
        </p:nvPicPr>
        <p:blipFill rotWithShape="1">
          <a:blip r:embed="rId3">
            <a:extLst>
              <a:ext uri="{28A0092B-C50C-407E-A947-70E740481C1C}">
                <a14:useLocalDpi xmlns:a14="http://schemas.microsoft.com/office/drawing/2010/main" val="0"/>
              </a:ext>
            </a:extLst>
          </a:blip>
          <a:srcRect l="8457" t="5238" r="4403" b="1193"/>
          <a:stretch/>
        </p:blipFill>
        <p:spPr bwMode="auto">
          <a:xfrm>
            <a:off x="0" y="0"/>
            <a:ext cx="12192000" cy="5891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0"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TORFIL03\Personal\medeirot\Desktop\dkBlue.jpg"/>
          <p:cNvPicPr>
            <a:picLocks noChangeAspect="1" noChangeArrowheads="1"/>
          </p:cNvPicPr>
          <p:nvPr/>
        </p:nvPicPr>
        <p:blipFill rotWithShape="1">
          <a:blip r:embed="rId3">
            <a:extLst>
              <a:ext uri="{28A0092B-C50C-407E-A947-70E740481C1C}">
                <a14:useLocalDpi xmlns:a14="http://schemas.microsoft.com/office/drawing/2010/main" val="0"/>
              </a:ext>
            </a:extLst>
          </a:blip>
          <a:srcRect l="7447" t="4974" r="4055"/>
          <a:stretch/>
        </p:blipFill>
        <p:spPr bwMode="auto">
          <a:xfrm>
            <a:off x="0" y="0"/>
            <a:ext cx="12192000" cy="5891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4" name="Picture 2" descr="\\TORFIL03\Personal\medeirot\Desktop\ltblu.jpg"/>
          <p:cNvPicPr>
            <a:picLocks noChangeAspect="1" noChangeArrowheads="1"/>
          </p:cNvPicPr>
          <p:nvPr/>
        </p:nvPicPr>
        <p:blipFill rotWithShape="1">
          <a:blip r:embed="rId3">
            <a:extLst>
              <a:ext uri="{28A0092B-C50C-407E-A947-70E740481C1C}">
                <a14:useLocalDpi xmlns:a14="http://schemas.microsoft.com/office/drawing/2010/main" val="0"/>
              </a:ext>
            </a:extLst>
          </a:blip>
          <a:srcRect l="7431" t="4255" r="3533" b="141"/>
          <a:stretch/>
        </p:blipFill>
        <p:spPr bwMode="auto">
          <a:xfrm>
            <a:off x="0" y="0"/>
            <a:ext cx="12192000" cy="5891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8" name="Picture 2" descr="\\TORFIL03\Personal\medeirot\Desktop\grey.jpg"/>
          <p:cNvPicPr>
            <a:picLocks noChangeAspect="1" noChangeArrowheads="1"/>
          </p:cNvPicPr>
          <p:nvPr/>
        </p:nvPicPr>
        <p:blipFill rotWithShape="1">
          <a:blip r:embed="rId3">
            <a:extLst>
              <a:ext uri="{28A0092B-C50C-407E-A947-70E740481C1C}">
                <a14:useLocalDpi xmlns:a14="http://schemas.microsoft.com/office/drawing/2010/main" val="0"/>
              </a:ext>
            </a:extLst>
          </a:blip>
          <a:srcRect l="7786" t="3742" r="3538" b="1040"/>
          <a:stretch/>
        </p:blipFill>
        <p:spPr bwMode="auto">
          <a:xfrm>
            <a:off x="0" y="0"/>
            <a:ext cx="12192000" cy="5891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dirty="0"/>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5360" y="2780928"/>
            <a:ext cx="5764213" cy="2667000"/>
          </a:xfrm>
        </p:spPr>
        <p:txBody>
          <a:bodyPr/>
          <a:lstStyle/>
          <a:p>
            <a:r>
              <a:rPr lang="en-CA" dirty="0" smtClean="0"/>
              <a:t>Business </a:t>
            </a:r>
            <a:r>
              <a:rPr lang="en-CA" i="1" dirty="0" smtClean="0"/>
              <a:t>un</a:t>
            </a:r>
            <a:r>
              <a:rPr lang="en-CA" dirty="0" smtClean="0"/>
              <a:t>-usual: employment and labour in </a:t>
            </a:r>
            <a:r>
              <a:rPr lang="en-CA" dirty="0" err="1" smtClean="0"/>
              <a:t>b.c.’s</a:t>
            </a:r>
            <a:r>
              <a:rPr lang="en-CA" dirty="0" smtClean="0"/>
              <a:t> pandemic era</a:t>
            </a:r>
            <a:endParaRPr lang="en-CA" dirty="0"/>
          </a:p>
        </p:txBody>
      </p:sp>
      <p:sp>
        <p:nvSpPr>
          <p:cNvPr id="6" name="Text Placeholder 5"/>
          <p:cNvSpPr>
            <a:spLocks noGrp="1"/>
          </p:cNvSpPr>
          <p:nvPr>
            <p:ph type="body" sz="quarter" idx="12"/>
          </p:nvPr>
        </p:nvSpPr>
        <p:spPr/>
        <p:txBody>
          <a:bodyPr/>
          <a:lstStyle/>
          <a:p>
            <a:r>
              <a:rPr lang="fr-CA" dirty="0" smtClean="0"/>
              <a:t>MAXWELL BRUNETTE &amp; AMY-LYNN KOSICK</a:t>
            </a:r>
            <a:endParaRPr lang="fr-CA" dirty="0"/>
          </a:p>
        </p:txBody>
      </p:sp>
      <p:sp>
        <p:nvSpPr>
          <p:cNvPr id="7" name="Text Placeholder 6"/>
          <p:cNvSpPr>
            <a:spLocks noGrp="1"/>
          </p:cNvSpPr>
          <p:nvPr>
            <p:ph type="body" sz="quarter" idx="13"/>
          </p:nvPr>
        </p:nvSpPr>
        <p:spPr/>
        <p:txBody>
          <a:bodyPr>
            <a:noAutofit/>
          </a:bodyPr>
          <a:lstStyle/>
          <a:p>
            <a:r>
              <a:rPr lang="en-CA" dirty="0" smtClean="0"/>
              <a:t>Wednesday, October 28 | 11:00 a.m. to 12:00 p.m. PT</a:t>
            </a:r>
            <a:endParaRPr lang="en-CA" dirty="0"/>
          </a:p>
        </p:txBody>
      </p:sp>
    </p:spTree>
    <p:extLst>
      <p:ext uri="{BB962C8B-B14F-4D97-AF65-F5344CB8AC3E}">
        <p14:creationId xmlns:p14="http://schemas.microsoft.com/office/powerpoint/2010/main" val="4014789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pPr marL="0" indent="0">
              <a:buNone/>
            </a:pPr>
            <a:r>
              <a:rPr lang="en-CA" dirty="0" smtClean="0">
                <a:solidFill>
                  <a:srgbClr val="FF0000"/>
                </a:solidFill>
              </a:rPr>
              <a:t>What is the relevancy of section 65(1)(d) regarding COVID-19?</a:t>
            </a:r>
            <a:r>
              <a:rPr lang="en-CA" b="0" dirty="0" smtClean="0"/>
              <a:t> </a:t>
            </a:r>
            <a:endParaRPr lang="en-CA" dirty="0"/>
          </a:p>
          <a:p>
            <a:r>
              <a:rPr lang="en-CA" dirty="0" smtClean="0"/>
              <a:t>The Government of British Columbia has sought to clarify that: </a:t>
            </a:r>
          </a:p>
          <a:p>
            <a:pPr lvl="1">
              <a:buFont typeface="Wingdings" panose="05000000000000000000" pitchFamily="2" charset="2"/>
              <a:buChar char="§"/>
            </a:pPr>
            <a:r>
              <a:rPr lang="en-CA" dirty="0" smtClean="0"/>
              <a:t>Where there is no way for employees to continue working due to </a:t>
            </a:r>
            <a:r>
              <a:rPr lang="en-CA" dirty="0"/>
              <a:t>the COVID-19 emergency </a:t>
            </a:r>
            <a:r>
              <a:rPr lang="en-CA" dirty="0" smtClean="0"/>
              <a:t>the exception </a:t>
            </a:r>
            <a:r>
              <a:rPr lang="en-CA" u="sng" dirty="0" smtClean="0"/>
              <a:t>may</a:t>
            </a:r>
            <a:r>
              <a:rPr lang="en-CA" dirty="0" smtClean="0"/>
              <a:t> apply to subsequent terminations and release an employer of their obligations to provide notice/pay. </a:t>
            </a:r>
            <a:endParaRPr lang="en-CA" dirty="0"/>
          </a:p>
          <a:p>
            <a:pPr>
              <a:buFont typeface="Arial" panose="020B0604020202020204" pitchFamily="34" charset="0"/>
              <a:buChar char="•"/>
            </a:pPr>
            <a:r>
              <a:rPr lang="en-CA" b="1" u="sng" dirty="0" smtClean="0"/>
              <a:t>Statutory exception does not automatically apply</a:t>
            </a:r>
            <a:r>
              <a:rPr lang="en-CA" dirty="0" smtClean="0"/>
              <a:t>.</a:t>
            </a:r>
          </a:p>
          <a:p>
            <a:pPr lvl="1">
              <a:buFont typeface="Wingdings" panose="05000000000000000000" pitchFamily="2" charset="2"/>
              <a:buChar char="§"/>
            </a:pPr>
            <a:r>
              <a:rPr lang="en-CA" dirty="0" smtClean="0"/>
              <a:t>Consult with counsel before relying on this exception. </a:t>
            </a:r>
          </a:p>
          <a:p>
            <a:pPr>
              <a:buFont typeface="Arial" panose="020B0604020202020204" pitchFamily="34" charset="0"/>
              <a:buChar char="•"/>
            </a:pPr>
            <a:r>
              <a:rPr lang="en-CA" dirty="0" smtClean="0"/>
              <a:t>Employers may further need to qualify: </a:t>
            </a:r>
          </a:p>
          <a:p>
            <a:pPr lvl="1">
              <a:buFont typeface="Wingdings" panose="05000000000000000000" pitchFamily="2" charset="2"/>
              <a:buChar char="§"/>
            </a:pPr>
            <a:r>
              <a:rPr lang="en-CA" dirty="0" smtClean="0"/>
              <a:t>How COVID-19 and its economic impact were unforeseeable; and</a:t>
            </a:r>
          </a:p>
          <a:p>
            <a:pPr lvl="1">
              <a:buFont typeface="Wingdings" panose="05000000000000000000" pitchFamily="2" charset="2"/>
              <a:buChar char="§"/>
            </a:pPr>
            <a:r>
              <a:rPr lang="en-CA" dirty="0" smtClean="0"/>
              <a:t>Demonstrate continuation of the employment relationship as being impossible. </a:t>
            </a:r>
          </a:p>
          <a:p>
            <a:pPr lvl="2">
              <a:buFont typeface="Wingdings" panose="05000000000000000000" pitchFamily="2" charset="2"/>
              <a:buChar char="§"/>
            </a:pPr>
            <a:endParaRPr lang="en-CA" dirty="0" smtClean="0"/>
          </a:p>
          <a:p>
            <a:pPr lvl="1">
              <a:buFont typeface="Wingdings" panose="05000000000000000000" pitchFamily="2" charset="2"/>
              <a:buChar char="§"/>
            </a:pPr>
            <a:endParaRPr lang="en-CA" dirty="0" smtClean="0"/>
          </a:p>
          <a:p>
            <a:pPr marL="0" indent="0">
              <a:buNone/>
            </a:pPr>
            <a:endParaRPr lang="en-CA" dirty="0" smtClean="0"/>
          </a:p>
          <a:p>
            <a:pPr marL="0" indent="0">
              <a:buNone/>
            </a:pPr>
            <a:endParaRPr lang="en-CA" dirty="0" smtClean="0"/>
          </a:p>
          <a:p>
            <a:pPr marL="0" indent="0">
              <a:buNone/>
            </a:pPr>
            <a:endParaRPr lang="en-CA" dirty="0" smtClean="0"/>
          </a:p>
        </p:txBody>
      </p:sp>
      <p:sp>
        <p:nvSpPr>
          <p:cNvPr id="3" name="Title 2"/>
          <p:cNvSpPr>
            <a:spLocks noGrp="1"/>
          </p:cNvSpPr>
          <p:nvPr>
            <p:ph type="title"/>
          </p:nvPr>
        </p:nvSpPr>
        <p:spPr/>
        <p:txBody>
          <a:bodyPr/>
          <a:lstStyle/>
          <a:p>
            <a:r>
              <a:rPr lang="en-CA" dirty="0"/>
              <a:t>COVID-19 </a:t>
            </a:r>
            <a:r>
              <a:rPr lang="en-CA" dirty="0" smtClean="0"/>
              <a:t>considerations</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10</a:t>
            </a:fld>
            <a:endParaRPr lang="en-CA" dirty="0"/>
          </a:p>
        </p:txBody>
      </p:sp>
    </p:spTree>
    <p:extLst>
      <p:ext uri="{BB962C8B-B14F-4D97-AF65-F5344CB8AC3E}">
        <p14:creationId xmlns:p14="http://schemas.microsoft.com/office/powerpoint/2010/main" val="259670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CA" dirty="0" smtClean="0"/>
              <a:t>Government of British Columbia web resources list three scenarios where the impossibility of work </a:t>
            </a:r>
            <a:r>
              <a:rPr lang="en-CA" u="sng" dirty="0" smtClean="0"/>
              <a:t>may potentially</a:t>
            </a:r>
            <a:r>
              <a:rPr lang="en-CA" dirty="0" smtClean="0"/>
              <a:t> be established in the COVID-19 context: </a:t>
            </a:r>
          </a:p>
          <a:p>
            <a:pPr lvl="1"/>
            <a:r>
              <a:rPr lang="en-CA" dirty="0" smtClean="0"/>
              <a:t>The </a:t>
            </a:r>
            <a:r>
              <a:rPr lang="en-CA" dirty="0"/>
              <a:t>employer establishes it is unable to open as a result of public health orders or directive for a period of time longer than a temporary layoff is </a:t>
            </a:r>
            <a:r>
              <a:rPr lang="en-CA" dirty="0" smtClean="0"/>
              <a:t>permitted;</a:t>
            </a:r>
          </a:p>
          <a:p>
            <a:pPr lvl="1"/>
            <a:r>
              <a:rPr lang="en-CA" dirty="0" smtClean="0"/>
              <a:t>The </a:t>
            </a:r>
            <a:r>
              <a:rPr lang="en-CA" dirty="0"/>
              <a:t>employer establishes it is unable to adapt to public health guidelines and directives for its employees by using PPE or other safety </a:t>
            </a:r>
            <a:r>
              <a:rPr lang="en-CA" dirty="0" smtClean="0"/>
              <a:t>measure; or</a:t>
            </a:r>
          </a:p>
          <a:p>
            <a:pPr lvl="1"/>
            <a:r>
              <a:rPr lang="en-CA" dirty="0"/>
              <a:t>The employer establishes that it was viable and planned to continue operating prior to the pandemic, but was forced to permanently closed its doors as a result of </a:t>
            </a:r>
            <a:r>
              <a:rPr lang="en-CA" dirty="0" smtClean="0"/>
              <a:t>COVID-19.</a:t>
            </a:r>
          </a:p>
          <a:p>
            <a:pPr marL="0" indent="0">
              <a:buNone/>
            </a:pPr>
            <a:endParaRPr lang="en-CA" dirty="0" smtClean="0"/>
          </a:p>
          <a:p>
            <a:pPr marL="0" indent="0" algn="ctr">
              <a:spcBef>
                <a:spcPts val="0"/>
              </a:spcBef>
              <a:buNone/>
            </a:pPr>
            <a:r>
              <a:rPr lang="en-CA" dirty="0" smtClean="0"/>
              <a:t>Remember: </a:t>
            </a:r>
            <a:r>
              <a:rPr lang="en-CA" b="0" u="sng" dirty="0"/>
              <a:t>Each case will </a:t>
            </a:r>
            <a:r>
              <a:rPr lang="en-CA" b="0" u="sng" dirty="0" smtClean="0"/>
              <a:t>be assessed and </a:t>
            </a:r>
            <a:r>
              <a:rPr lang="en-CA" b="0" u="sng" dirty="0"/>
              <a:t>weighed on its own </a:t>
            </a:r>
            <a:r>
              <a:rPr lang="en-CA" b="0" u="sng" dirty="0" smtClean="0"/>
              <a:t>merits</a:t>
            </a:r>
            <a:r>
              <a:rPr lang="en-CA" b="0" dirty="0"/>
              <a:t>.</a:t>
            </a:r>
            <a:r>
              <a:rPr lang="en-CA" dirty="0" smtClean="0"/>
              <a:t> </a:t>
            </a:r>
            <a:endParaRPr lang="en-CA" dirty="0"/>
          </a:p>
          <a:p>
            <a:pPr marL="0" indent="0">
              <a:buNone/>
            </a:pPr>
            <a:endParaRPr lang="en-CA" dirty="0" smtClean="0"/>
          </a:p>
          <a:p>
            <a:pPr marL="0" indent="0">
              <a:buNone/>
            </a:pPr>
            <a:endParaRPr lang="en-CA" dirty="0" smtClean="0"/>
          </a:p>
          <a:p>
            <a:pPr marL="0" indent="0">
              <a:buNone/>
            </a:pPr>
            <a:endParaRPr lang="en-CA" dirty="0" smtClean="0"/>
          </a:p>
        </p:txBody>
      </p:sp>
      <p:sp>
        <p:nvSpPr>
          <p:cNvPr id="3" name="Title 2"/>
          <p:cNvSpPr>
            <a:spLocks noGrp="1"/>
          </p:cNvSpPr>
          <p:nvPr>
            <p:ph type="title"/>
          </p:nvPr>
        </p:nvSpPr>
        <p:spPr/>
        <p:txBody>
          <a:bodyPr/>
          <a:lstStyle/>
          <a:p>
            <a:r>
              <a:rPr lang="en-CA" dirty="0"/>
              <a:t>COVID-19 </a:t>
            </a:r>
            <a:r>
              <a:rPr lang="en-CA" dirty="0" smtClean="0"/>
              <a:t>considerations</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11</a:t>
            </a:fld>
            <a:endParaRPr lang="en-CA" dirty="0"/>
          </a:p>
        </p:txBody>
      </p:sp>
    </p:spTree>
    <p:extLst>
      <p:ext uri="{BB962C8B-B14F-4D97-AF65-F5344CB8AC3E}">
        <p14:creationId xmlns:p14="http://schemas.microsoft.com/office/powerpoint/2010/main" val="4055732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Temporary LAYOFFS </a:t>
            </a:r>
          </a:p>
        </p:txBody>
      </p:sp>
    </p:spTree>
    <p:extLst>
      <p:ext uri="{BB962C8B-B14F-4D97-AF65-F5344CB8AC3E}">
        <p14:creationId xmlns:p14="http://schemas.microsoft.com/office/powerpoint/2010/main" val="40909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marL="0" indent="0">
              <a:buNone/>
            </a:pPr>
            <a:r>
              <a:rPr lang="en-CA" dirty="0" smtClean="0"/>
              <a:t>Under </a:t>
            </a:r>
            <a:r>
              <a:rPr lang="en-CA" dirty="0"/>
              <a:t>the </a:t>
            </a:r>
            <a:r>
              <a:rPr lang="en-CA" i="1" dirty="0" smtClean="0"/>
              <a:t>ESA</a:t>
            </a:r>
            <a:r>
              <a:rPr lang="en-CA" dirty="0" smtClean="0"/>
              <a:t>, a "temporary </a:t>
            </a:r>
            <a:r>
              <a:rPr lang="en-CA" dirty="0"/>
              <a:t>layoff"</a:t>
            </a:r>
            <a:r>
              <a:rPr lang="en-CA" b="0" dirty="0"/>
              <a:t> </a:t>
            </a:r>
            <a:r>
              <a:rPr lang="en-CA" dirty="0"/>
              <a:t>is defined </a:t>
            </a:r>
            <a:r>
              <a:rPr lang="en-CA" dirty="0" smtClean="0"/>
              <a:t>as:</a:t>
            </a:r>
          </a:p>
          <a:p>
            <a:pPr lvl="1">
              <a:buFont typeface="+mj-lt"/>
              <a:buAutoNum type="alphaLcParenR"/>
            </a:pPr>
            <a:r>
              <a:rPr lang="en-CA" dirty="0"/>
              <a:t>in the case of an employee who has a right of recall, a layoff that exceeds the specified period within which the employee is entitled to be recalled to employment, </a:t>
            </a:r>
            <a:r>
              <a:rPr lang="en-CA" dirty="0" smtClean="0"/>
              <a:t>and</a:t>
            </a:r>
            <a:endParaRPr lang="en-CA" dirty="0"/>
          </a:p>
          <a:p>
            <a:pPr lvl="1">
              <a:buFont typeface="+mj-lt"/>
              <a:buAutoNum type="alphaLcParenR"/>
            </a:pPr>
            <a:r>
              <a:rPr lang="en-CA" dirty="0"/>
              <a:t>in any other case, a layoff of up to </a:t>
            </a:r>
            <a:r>
              <a:rPr lang="en-CA" u="sng" dirty="0"/>
              <a:t>13 weeks in any period of 20 consecutive </a:t>
            </a:r>
            <a:r>
              <a:rPr lang="en-CA" u="sng" dirty="0" smtClean="0"/>
              <a:t>weeks</a:t>
            </a:r>
            <a:r>
              <a:rPr lang="en-CA" dirty="0" smtClean="0"/>
              <a:t>;</a:t>
            </a:r>
          </a:p>
          <a:p>
            <a:pPr marL="0" indent="0">
              <a:buNone/>
            </a:pPr>
            <a:r>
              <a:rPr lang="en-CA" dirty="0"/>
              <a:t>Temporary layoffs may arise where </a:t>
            </a:r>
            <a:r>
              <a:rPr lang="en-CA" dirty="0" smtClean="0"/>
              <a:t>employees </a:t>
            </a:r>
            <a:r>
              <a:rPr lang="en-CA" dirty="0"/>
              <a:t>are provided less or no work temporarily on the pretense they will return to their regular work schedule in the future.</a:t>
            </a:r>
          </a:p>
          <a:p>
            <a:pPr lvl="1">
              <a:buFont typeface="Arial" panose="020B0604020202020204" pitchFamily="34" charset="0"/>
              <a:buChar char="•"/>
            </a:pPr>
            <a:r>
              <a:rPr lang="en-CA" dirty="0" smtClean="0"/>
              <a:t>Under section 62, ‘less </a:t>
            </a:r>
            <a:r>
              <a:rPr lang="en-CA" dirty="0"/>
              <a:t>work’ will </a:t>
            </a:r>
            <a:r>
              <a:rPr lang="en-CA" dirty="0" smtClean="0"/>
              <a:t>constitute a </a:t>
            </a:r>
            <a:r>
              <a:rPr lang="en-CA" dirty="0"/>
              <a:t>layoff where an </a:t>
            </a:r>
            <a:r>
              <a:rPr lang="en-CA" dirty="0" smtClean="0"/>
              <a:t>employee </a:t>
            </a:r>
            <a:r>
              <a:rPr lang="en-CA" dirty="0"/>
              <a:t>earns </a:t>
            </a:r>
            <a:r>
              <a:rPr lang="en-CA" u="sng" dirty="0"/>
              <a:t>less than 50% of the employee's weekly wages</a:t>
            </a:r>
            <a:r>
              <a:rPr lang="en-CA" dirty="0"/>
              <a:t>, at the regular </a:t>
            </a:r>
            <a:r>
              <a:rPr lang="en-CA" dirty="0" smtClean="0"/>
              <a:t>wage </a:t>
            </a:r>
            <a:r>
              <a:rPr lang="en-CA" dirty="0"/>
              <a:t>averaged over the previous 8 weeks.</a:t>
            </a:r>
          </a:p>
          <a:p>
            <a:pPr lvl="1">
              <a:buFont typeface="Arial" panose="020B0604020202020204" pitchFamily="34" charset="0"/>
              <a:buChar char="•"/>
            </a:pPr>
            <a:r>
              <a:rPr lang="en-CA" dirty="0"/>
              <a:t>There is no statutory notice requirement for temporary layoffs.</a:t>
            </a:r>
          </a:p>
          <a:p>
            <a:pPr lvl="1">
              <a:buFont typeface="Arial" panose="020B0604020202020204" pitchFamily="34" charset="0"/>
              <a:buChar char="•"/>
            </a:pPr>
            <a:r>
              <a:rPr lang="en-CA" dirty="0"/>
              <a:t>Subsection 72(a) of the </a:t>
            </a:r>
            <a:r>
              <a:rPr lang="en-CA" i="1" dirty="0"/>
              <a:t>ESA</a:t>
            </a:r>
            <a:r>
              <a:rPr lang="en-CA" dirty="0"/>
              <a:t> permits </a:t>
            </a:r>
            <a:r>
              <a:rPr lang="en-CA" dirty="0" smtClean="0"/>
              <a:t>employers </a:t>
            </a:r>
            <a:r>
              <a:rPr lang="en-CA" dirty="0"/>
              <a:t>to apply for variance of the time period specified within the definition.</a:t>
            </a:r>
          </a:p>
          <a:p>
            <a:pPr marL="0" indent="0">
              <a:buNone/>
            </a:pPr>
            <a:endParaRPr lang="en-CA" dirty="0"/>
          </a:p>
        </p:txBody>
      </p:sp>
      <p:sp>
        <p:nvSpPr>
          <p:cNvPr id="3" name="Title 2"/>
          <p:cNvSpPr>
            <a:spLocks noGrp="1"/>
          </p:cNvSpPr>
          <p:nvPr>
            <p:ph type="title"/>
          </p:nvPr>
        </p:nvSpPr>
        <p:spPr/>
        <p:txBody>
          <a:bodyPr/>
          <a:lstStyle/>
          <a:p>
            <a:r>
              <a:rPr lang="en-CA" dirty="0" smtClean="0"/>
              <a:t>temporary Layoff BASICS</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13</a:t>
            </a:fld>
            <a:endParaRPr lang="en-CA" dirty="0"/>
          </a:p>
        </p:txBody>
      </p:sp>
    </p:spTree>
    <p:extLst>
      <p:ext uri="{BB962C8B-B14F-4D97-AF65-F5344CB8AC3E}">
        <p14:creationId xmlns:p14="http://schemas.microsoft.com/office/powerpoint/2010/main" val="61847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pour une image  13"/>
          <p:cNvSpPr>
            <a:spLocks noGrp="1"/>
          </p:cNvSpPr>
          <p:nvPr>
            <p:ph type="pic" sz="quarter" idx="15"/>
          </p:nvPr>
        </p:nvSpPr>
        <p:spPr/>
      </p:sp>
      <p:sp>
        <p:nvSpPr>
          <p:cNvPr id="13" name="Espace réservé du contenu 12"/>
          <p:cNvSpPr>
            <a:spLocks noGrp="1"/>
          </p:cNvSpPr>
          <p:nvPr>
            <p:ph idx="1"/>
          </p:nvPr>
        </p:nvSpPr>
        <p:spPr/>
        <p:txBody>
          <a:bodyPr>
            <a:normAutofit/>
          </a:bodyPr>
          <a:lstStyle/>
          <a:p>
            <a:pPr marL="0" indent="0">
              <a:buNone/>
            </a:pPr>
            <a:r>
              <a:rPr lang="en-CA" dirty="0" smtClean="0"/>
              <a:t>Standard Term: </a:t>
            </a:r>
            <a:endParaRPr lang="en-CA" dirty="0"/>
          </a:p>
          <a:p>
            <a:pPr>
              <a:spcBef>
                <a:spcPts val="1200"/>
              </a:spcBef>
              <a:buFont typeface="Arial" panose="020B0604020202020204" pitchFamily="34" charset="0"/>
              <a:buChar char="•"/>
            </a:pPr>
            <a:r>
              <a:rPr lang="en-CA" sz="1800" b="0" dirty="0" smtClean="0"/>
              <a:t>Where </a:t>
            </a:r>
            <a:r>
              <a:rPr lang="en-CA" sz="1800" b="0" dirty="0"/>
              <a:t>there is no right of recall, an </a:t>
            </a:r>
            <a:r>
              <a:rPr lang="en-CA" sz="1800" b="0" dirty="0" smtClean="0"/>
              <a:t>employer </a:t>
            </a:r>
            <a:r>
              <a:rPr lang="en-CA" sz="1800" b="0" dirty="0"/>
              <a:t>may be entitled to layoff </a:t>
            </a:r>
            <a:r>
              <a:rPr lang="en-CA" sz="1800" b="0" dirty="0" smtClean="0"/>
              <a:t>employees </a:t>
            </a:r>
            <a:r>
              <a:rPr lang="en-CA" sz="1800" b="0" dirty="0"/>
              <a:t>for a maximum of 13 weeks out of a 20 week </a:t>
            </a:r>
            <a:r>
              <a:rPr lang="en-CA" sz="1800" b="0" dirty="0" smtClean="0"/>
              <a:t>period.</a:t>
            </a:r>
          </a:p>
          <a:p>
            <a:pPr marL="0" indent="0">
              <a:spcBef>
                <a:spcPts val="1200"/>
              </a:spcBef>
              <a:buNone/>
            </a:pPr>
            <a:endParaRPr lang="en-CA" dirty="0" smtClean="0"/>
          </a:p>
          <a:p>
            <a:pPr marL="0" indent="0">
              <a:spcBef>
                <a:spcPts val="1200"/>
              </a:spcBef>
              <a:buNone/>
            </a:pPr>
            <a:r>
              <a:rPr lang="en-CA" dirty="0" smtClean="0"/>
              <a:t>General Limitation: </a:t>
            </a:r>
          </a:p>
          <a:p>
            <a:pPr>
              <a:spcBef>
                <a:spcPts val="1200"/>
              </a:spcBef>
              <a:buFont typeface="Arial" panose="020B0604020202020204" pitchFamily="34" charset="0"/>
              <a:buChar char="•"/>
            </a:pPr>
            <a:r>
              <a:rPr lang="en-CA" sz="1800" b="0" dirty="0" smtClean="0"/>
              <a:t>In BC, the </a:t>
            </a:r>
            <a:r>
              <a:rPr lang="en-CA" sz="1800" b="0" i="1" dirty="0" smtClean="0"/>
              <a:t>ESA </a:t>
            </a:r>
            <a:r>
              <a:rPr lang="en-CA" sz="1800" b="0" u="sng" dirty="0" smtClean="0"/>
              <a:t>does </a:t>
            </a:r>
            <a:r>
              <a:rPr lang="en-CA" sz="1800" b="0" u="sng" dirty="0"/>
              <a:t>not</a:t>
            </a:r>
            <a:r>
              <a:rPr lang="en-CA" sz="1800" b="0" dirty="0"/>
              <a:t> </a:t>
            </a:r>
            <a:r>
              <a:rPr lang="en-CA" sz="1800" b="0" dirty="0" smtClean="0"/>
              <a:t>however grant employers an inherent and or general right </a:t>
            </a:r>
            <a:r>
              <a:rPr lang="en-CA" sz="1800" b="0" dirty="0"/>
              <a:t>to </a:t>
            </a:r>
            <a:r>
              <a:rPr lang="en-CA" sz="1800" b="0" dirty="0" smtClean="0"/>
              <a:t>layoff </a:t>
            </a:r>
            <a:r>
              <a:rPr lang="en-CA" sz="1800" b="0" dirty="0"/>
              <a:t>employees.</a:t>
            </a:r>
          </a:p>
        </p:txBody>
      </p:sp>
      <p:sp>
        <p:nvSpPr>
          <p:cNvPr id="12" name="Titre 11"/>
          <p:cNvSpPr>
            <a:spLocks noGrp="1"/>
          </p:cNvSpPr>
          <p:nvPr>
            <p:ph type="title"/>
          </p:nvPr>
        </p:nvSpPr>
        <p:spPr/>
        <p:txBody>
          <a:bodyPr/>
          <a:lstStyle/>
          <a:p>
            <a:r>
              <a:rPr lang="en-CA" dirty="0" smtClean="0"/>
              <a:t>primary rules of temporary Layoffs</a:t>
            </a:r>
            <a:endParaRPr lang="en-CA" dirty="0"/>
          </a:p>
        </p:txBody>
      </p:sp>
      <p:pic>
        <p:nvPicPr>
          <p:cNvPr id="9" name="Espace réservé pour une 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1479550"/>
            <a:ext cx="4364038" cy="4421188"/>
          </a:xfrm>
          <a:prstGeom prst="rect">
            <a:avLst/>
          </a:prstGeom>
        </p:spPr>
      </p:pic>
      <p:sp>
        <p:nvSpPr>
          <p:cNvPr id="2" name="Slide Number Placeholder 1"/>
          <p:cNvSpPr>
            <a:spLocks noGrp="1"/>
          </p:cNvSpPr>
          <p:nvPr>
            <p:ph type="sldNum" sz="quarter" idx="4"/>
          </p:nvPr>
        </p:nvSpPr>
        <p:spPr/>
        <p:txBody>
          <a:bodyPr/>
          <a:lstStyle/>
          <a:p>
            <a:pPr>
              <a:defRPr/>
            </a:pPr>
            <a:fld id="{D76C10B8-A85E-469E-9B1E-91A048005545}" type="slidenum">
              <a:rPr lang="en-CA" smtClean="0"/>
              <a:pPr>
                <a:defRPr/>
              </a:pPr>
              <a:t>14</a:t>
            </a:fld>
            <a:endParaRPr lang="en-CA" dirty="0"/>
          </a:p>
        </p:txBody>
      </p:sp>
    </p:spTree>
    <p:extLst>
      <p:ext uri="{BB962C8B-B14F-4D97-AF65-F5344CB8AC3E}">
        <p14:creationId xmlns:p14="http://schemas.microsoft.com/office/powerpoint/2010/main" val="217041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0" indent="0">
              <a:buNone/>
            </a:pPr>
            <a:r>
              <a:rPr lang="en-CA" dirty="0" smtClean="0"/>
              <a:t>To respond to COVID-19, the BC Provincial Government amended the definition of ‘temporary layoff’ twice via the BC </a:t>
            </a:r>
            <a:r>
              <a:rPr lang="en-CA" dirty="0"/>
              <a:t>Employment Standards </a:t>
            </a:r>
            <a:r>
              <a:rPr lang="en-CA" dirty="0" smtClean="0"/>
              <a:t>Regulation: </a:t>
            </a:r>
          </a:p>
          <a:p>
            <a:pPr lvl="1"/>
            <a:r>
              <a:rPr lang="en-CA" dirty="0" smtClean="0"/>
              <a:t>On May </a:t>
            </a:r>
            <a:r>
              <a:rPr lang="en-CA" dirty="0"/>
              <a:t>4, </a:t>
            </a:r>
            <a:r>
              <a:rPr lang="en-CA" dirty="0" smtClean="0"/>
              <a:t>2020</a:t>
            </a:r>
            <a:r>
              <a:rPr lang="en-CA" dirty="0"/>
              <a:t> </a:t>
            </a:r>
            <a:r>
              <a:rPr lang="en-CA" dirty="0" smtClean="0"/>
              <a:t>- the maximum </a:t>
            </a:r>
            <a:r>
              <a:rPr lang="en-CA" dirty="0"/>
              <a:t>layoff period </a:t>
            </a:r>
            <a:r>
              <a:rPr lang="en-CA" dirty="0" smtClean="0"/>
              <a:t>was </a:t>
            </a:r>
            <a:r>
              <a:rPr lang="en-US" dirty="0" smtClean="0"/>
              <a:t>lengthened</a:t>
            </a:r>
            <a:r>
              <a:rPr lang="en-CA" dirty="0" smtClean="0"/>
              <a:t> to </a:t>
            </a:r>
            <a:r>
              <a:rPr lang="en-CA" u="sng" dirty="0"/>
              <a:t>16 weeks over a 20 week </a:t>
            </a:r>
            <a:r>
              <a:rPr lang="en-CA" u="sng" dirty="0" smtClean="0"/>
              <a:t>period</a:t>
            </a:r>
            <a:r>
              <a:rPr lang="en-CA" dirty="0"/>
              <a:t>.</a:t>
            </a:r>
          </a:p>
          <a:p>
            <a:pPr lvl="1"/>
            <a:r>
              <a:rPr lang="en-CA" dirty="0" smtClean="0"/>
              <a:t>On June </a:t>
            </a:r>
            <a:r>
              <a:rPr lang="en-CA" dirty="0"/>
              <a:t>25, </a:t>
            </a:r>
            <a:r>
              <a:rPr lang="en-CA" dirty="0" smtClean="0"/>
              <a:t>2020</a:t>
            </a:r>
            <a:r>
              <a:rPr lang="en-CA" dirty="0"/>
              <a:t> </a:t>
            </a:r>
            <a:r>
              <a:rPr lang="en-CA" dirty="0" smtClean="0"/>
              <a:t>- the maximum </a:t>
            </a:r>
            <a:r>
              <a:rPr lang="en-CA" dirty="0"/>
              <a:t>layoff period </a:t>
            </a:r>
            <a:r>
              <a:rPr lang="en-CA" dirty="0" smtClean="0"/>
              <a:t>was further </a:t>
            </a:r>
            <a:r>
              <a:rPr lang="en-US" dirty="0"/>
              <a:t>lengthened</a:t>
            </a:r>
            <a:r>
              <a:rPr lang="en-CA" dirty="0" smtClean="0"/>
              <a:t> to </a:t>
            </a:r>
            <a:r>
              <a:rPr lang="en-CA" u="sng" dirty="0"/>
              <a:t>24 weeks </a:t>
            </a:r>
            <a:r>
              <a:rPr lang="en-CA" u="sng" dirty="0" smtClean="0"/>
              <a:t>over any </a:t>
            </a:r>
            <a:r>
              <a:rPr lang="en-CA" u="sng" dirty="0"/>
              <a:t>period, ending on or before August 30, 2020, of 28 consecutive weeks</a:t>
            </a:r>
            <a:r>
              <a:rPr lang="en-CA" dirty="0"/>
              <a:t>.</a:t>
            </a:r>
            <a:r>
              <a:rPr lang="en-CA" dirty="0" smtClean="0"/>
              <a:t> </a:t>
            </a:r>
          </a:p>
          <a:p>
            <a:pPr marL="0" indent="0">
              <a:buNone/>
            </a:pPr>
            <a:r>
              <a:rPr lang="en-CA" dirty="0" smtClean="0"/>
              <a:t>COVID-19 Extensions:</a:t>
            </a:r>
            <a:r>
              <a:rPr lang="en-CA" b="0" dirty="0" smtClean="0"/>
              <a:t> </a:t>
            </a:r>
            <a:endParaRPr lang="en-CA" dirty="0" smtClean="0"/>
          </a:p>
          <a:p>
            <a:pPr lvl="1">
              <a:buFont typeface="Wingdings" panose="05000000000000000000" pitchFamily="2" charset="2"/>
              <a:buChar char="§"/>
            </a:pPr>
            <a:r>
              <a:rPr lang="en-CA" b="0" dirty="0"/>
              <a:t>As of August </a:t>
            </a:r>
            <a:r>
              <a:rPr lang="en-CA" b="0" dirty="0" smtClean="0"/>
              <a:t>30, all COVID-19 related temporary layoff extensions are </a:t>
            </a:r>
            <a:r>
              <a:rPr lang="en-CA" b="0" u="sng" dirty="0" smtClean="0"/>
              <a:t>no longer applicable</a:t>
            </a:r>
            <a:r>
              <a:rPr lang="en-CA" b="0" dirty="0" smtClean="0"/>
              <a:t>; and</a:t>
            </a:r>
            <a:r>
              <a:rPr lang="en-CA" dirty="0" smtClean="0"/>
              <a:t> </a:t>
            </a:r>
          </a:p>
          <a:p>
            <a:pPr lvl="1">
              <a:buFont typeface="Wingdings" panose="05000000000000000000" pitchFamily="2" charset="2"/>
              <a:buChar char="§"/>
            </a:pPr>
            <a:r>
              <a:rPr lang="en-CA" b="0" dirty="0" smtClean="0"/>
              <a:t>Any prior extended layoff that continued past </a:t>
            </a:r>
            <a:r>
              <a:rPr lang="en-CA" b="0" dirty="0"/>
              <a:t>August </a:t>
            </a:r>
            <a:r>
              <a:rPr lang="en-CA" b="0" dirty="0" smtClean="0"/>
              <a:t>30 </a:t>
            </a:r>
            <a:r>
              <a:rPr lang="en-CA" b="0" u="sng" dirty="0" smtClean="0"/>
              <a:t>will constitute termination </a:t>
            </a:r>
            <a:r>
              <a:rPr lang="en-CA" b="0" u="sng" dirty="0"/>
              <a:t>of </a:t>
            </a:r>
            <a:r>
              <a:rPr lang="en-CA" b="0" u="sng" dirty="0" smtClean="0"/>
              <a:t>employment</a:t>
            </a:r>
            <a:r>
              <a:rPr lang="en-CA" b="0" dirty="0" smtClean="0"/>
              <a:t> </a:t>
            </a:r>
            <a:r>
              <a:rPr lang="en-CA" dirty="0" smtClean="0"/>
              <a:t>if it went beyond the original 13 week layoff provision</a:t>
            </a:r>
          </a:p>
          <a:p>
            <a:pPr lvl="2">
              <a:buFont typeface="Wingdings" panose="05000000000000000000" pitchFamily="2" charset="2"/>
              <a:buChar char="§"/>
            </a:pPr>
            <a:r>
              <a:rPr lang="en-CA" dirty="0" smtClean="0"/>
              <a:t>Note all applications for further variance and </a:t>
            </a:r>
            <a:r>
              <a:rPr lang="en-US" dirty="0" smtClean="0"/>
              <a:t>lengthening</a:t>
            </a:r>
            <a:r>
              <a:rPr lang="en-CA" dirty="0" smtClean="0"/>
              <a:t> of prior extended temporary layoffs were due before August 30, 2020.</a:t>
            </a:r>
            <a:r>
              <a:rPr lang="en-CA" b="0" dirty="0" smtClean="0"/>
              <a:t> </a:t>
            </a:r>
          </a:p>
        </p:txBody>
      </p:sp>
      <p:sp>
        <p:nvSpPr>
          <p:cNvPr id="3" name="Title 2"/>
          <p:cNvSpPr>
            <a:spLocks noGrp="1"/>
          </p:cNvSpPr>
          <p:nvPr>
            <p:ph type="title"/>
          </p:nvPr>
        </p:nvSpPr>
        <p:spPr/>
        <p:txBody>
          <a:bodyPr/>
          <a:lstStyle/>
          <a:p>
            <a:r>
              <a:rPr lang="en-CA" dirty="0"/>
              <a:t>COVID-19 related </a:t>
            </a:r>
            <a:r>
              <a:rPr lang="en-CA" dirty="0" smtClean="0"/>
              <a:t>changes</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15</a:t>
            </a:fld>
            <a:endParaRPr lang="en-CA" dirty="0"/>
          </a:p>
        </p:txBody>
      </p:sp>
    </p:spTree>
    <p:extLst>
      <p:ext uri="{BB962C8B-B14F-4D97-AF65-F5344CB8AC3E}">
        <p14:creationId xmlns:p14="http://schemas.microsoft.com/office/powerpoint/2010/main" val="3638963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CA" dirty="0" smtClean="0"/>
              <a:t>Moving forward, temporary layoffs can still present serious risks to employers.</a:t>
            </a:r>
          </a:p>
          <a:p>
            <a:r>
              <a:rPr lang="en-CA" dirty="0" smtClean="0"/>
              <a:t>For example, layoffs must be agreed to in advance, either through: </a:t>
            </a:r>
          </a:p>
          <a:p>
            <a:pPr lvl="1"/>
            <a:r>
              <a:rPr lang="en-CA" dirty="0" smtClean="0"/>
              <a:t>The applicable employment agreement; </a:t>
            </a:r>
            <a:r>
              <a:rPr lang="en-CA" dirty="0"/>
              <a:t>or</a:t>
            </a:r>
          </a:p>
          <a:p>
            <a:pPr lvl="1"/>
            <a:r>
              <a:rPr lang="en-CA" dirty="0" smtClean="0"/>
              <a:t>A subsequent agreement between the employee and employer prior to the layoff. </a:t>
            </a:r>
          </a:p>
          <a:p>
            <a:r>
              <a:rPr lang="en-CA" dirty="0" smtClean="0"/>
              <a:t>Meaning, without the agreement </a:t>
            </a:r>
            <a:r>
              <a:rPr lang="en-CA" u="sng" dirty="0" smtClean="0"/>
              <a:t>providing a contractual right to layoff employees</a:t>
            </a:r>
            <a:r>
              <a:rPr lang="en-CA" dirty="0" smtClean="0"/>
              <a:t>, an employer is not permitted to temporarily layoff staff.</a:t>
            </a:r>
          </a:p>
          <a:p>
            <a:r>
              <a:rPr lang="en-CA" dirty="0" smtClean="0"/>
              <a:t>If an employer fails to </a:t>
            </a:r>
            <a:r>
              <a:rPr lang="en-CA" dirty="0"/>
              <a:t>satisfy </a:t>
            </a:r>
            <a:r>
              <a:rPr lang="en-CA" dirty="0" smtClean="0"/>
              <a:t>this requirement and proceeds </a:t>
            </a:r>
            <a:r>
              <a:rPr lang="en-CA" dirty="0"/>
              <a:t>to </a:t>
            </a:r>
            <a:r>
              <a:rPr lang="en-CA" dirty="0" smtClean="0"/>
              <a:t>layoff staff, this may entitle their employees to allege </a:t>
            </a:r>
            <a:r>
              <a:rPr lang="en-CA" u="sng" dirty="0" smtClean="0"/>
              <a:t>constructive dismissal</a:t>
            </a:r>
            <a:r>
              <a:rPr lang="en-CA" dirty="0"/>
              <a:t>.</a:t>
            </a:r>
            <a:endParaRPr lang="en-CA" dirty="0" smtClean="0"/>
          </a:p>
          <a:p>
            <a:pPr marL="0" indent="0">
              <a:buNone/>
            </a:pPr>
            <a:endParaRPr lang="en-CA" dirty="0" smtClean="0"/>
          </a:p>
          <a:p>
            <a:pPr marL="457200" lvl="1" indent="0">
              <a:buNone/>
            </a:pPr>
            <a:endParaRPr lang="en-CA" dirty="0" smtClean="0"/>
          </a:p>
          <a:p>
            <a:endParaRPr lang="en-CA" dirty="0" smtClean="0"/>
          </a:p>
        </p:txBody>
      </p:sp>
      <p:sp>
        <p:nvSpPr>
          <p:cNvPr id="3" name="Title 2"/>
          <p:cNvSpPr>
            <a:spLocks noGrp="1"/>
          </p:cNvSpPr>
          <p:nvPr>
            <p:ph type="title"/>
          </p:nvPr>
        </p:nvSpPr>
        <p:spPr/>
        <p:txBody>
          <a:bodyPr/>
          <a:lstStyle/>
          <a:p>
            <a:r>
              <a:rPr lang="en-CA" dirty="0" smtClean="0"/>
              <a:t>Temporary layoffs &amp; Employer </a:t>
            </a:r>
            <a:r>
              <a:rPr lang="en-CA" dirty="0"/>
              <a:t>risks</a:t>
            </a:r>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16</a:t>
            </a:fld>
            <a:endParaRPr lang="en-CA" dirty="0"/>
          </a:p>
        </p:txBody>
      </p:sp>
    </p:spTree>
    <p:extLst>
      <p:ext uri="{BB962C8B-B14F-4D97-AF65-F5344CB8AC3E}">
        <p14:creationId xmlns:p14="http://schemas.microsoft.com/office/powerpoint/2010/main" val="998927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what is constructive dismissal?</a:t>
            </a:r>
            <a:endParaRPr lang="en-CA" dirty="0"/>
          </a:p>
        </p:txBody>
      </p:sp>
    </p:spTree>
    <p:extLst>
      <p:ext uri="{BB962C8B-B14F-4D97-AF65-F5344CB8AC3E}">
        <p14:creationId xmlns:p14="http://schemas.microsoft.com/office/powerpoint/2010/main" val="4017356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CA" dirty="0" smtClean="0"/>
              <a:t>Constructive Dismissal occurs where:</a:t>
            </a:r>
          </a:p>
          <a:p>
            <a:pPr lvl="1">
              <a:lnSpc>
                <a:spcPct val="150000"/>
              </a:lnSpc>
            </a:pPr>
            <a:r>
              <a:rPr lang="en-CA" dirty="0" smtClean="0"/>
              <a:t>There is a </a:t>
            </a:r>
            <a:r>
              <a:rPr lang="en-CA" b="1" u="sng" dirty="0" smtClean="0"/>
              <a:t>unilateral</a:t>
            </a:r>
            <a:r>
              <a:rPr lang="en-CA" dirty="0" smtClean="0"/>
              <a:t> change (and or breach) imposed by the employer;</a:t>
            </a:r>
          </a:p>
          <a:p>
            <a:pPr lvl="1">
              <a:lnSpc>
                <a:spcPct val="150000"/>
              </a:lnSpc>
            </a:pPr>
            <a:r>
              <a:rPr lang="en-CA" dirty="0" smtClean="0"/>
              <a:t>Concerning a </a:t>
            </a:r>
            <a:r>
              <a:rPr lang="en-CA" b="1" u="sng" dirty="0" smtClean="0"/>
              <a:t>fundamental term </a:t>
            </a:r>
            <a:r>
              <a:rPr lang="en-CA" dirty="0" smtClean="0"/>
              <a:t>of the employment contract (regardless of whether the contract is in writing or not); and</a:t>
            </a:r>
          </a:p>
          <a:p>
            <a:pPr lvl="1">
              <a:lnSpc>
                <a:spcPct val="150000"/>
              </a:lnSpc>
            </a:pPr>
            <a:r>
              <a:rPr lang="en-CA" dirty="0" smtClean="0"/>
              <a:t>The employee does not acquiesce or otherwise provide implied consent through his/her conduct to the unilateral change.</a:t>
            </a:r>
          </a:p>
          <a:p>
            <a:pPr>
              <a:lnSpc>
                <a:spcPct val="110000"/>
              </a:lnSpc>
            </a:pPr>
            <a:r>
              <a:rPr lang="en-US" dirty="0" smtClean="0"/>
              <a:t>Employer Risk: </a:t>
            </a:r>
            <a:r>
              <a:rPr lang="en-US" b="0" dirty="0" smtClean="0"/>
              <a:t>Constructively dismissed </a:t>
            </a:r>
            <a:r>
              <a:rPr lang="en-US" b="0" dirty="0"/>
              <a:t>e</a:t>
            </a:r>
            <a:r>
              <a:rPr lang="en-US" b="0" dirty="0" smtClean="0"/>
              <a:t>mployees are still entitled to the same reasonable notice and or compensation on termination as any other employee.</a:t>
            </a:r>
          </a:p>
          <a:p>
            <a:pPr marL="914400" lvl="2" indent="0">
              <a:buNone/>
            </a:pPr>
            <a:endParaRPr lang="en-CA" dirty="0" smtClean="0"/>
          </a:p>
        </p:txBody>
      </p:sp>
      <p:sp>
        <p:nvSpPr>
          <p:cNvPr id="3" name="Title 2"/>
          <p:cNvSpPr>
            <a:spLocks noGrp="1"/>
          </p:cNvSpPr>
          <p:nvPr>
            <p:ph type="title"/>
          </p:nvPr>
        </p:nvSpPr>
        <p:spPr/>
        <p:txBody>
          <a:bodyPr/>
          <a:lstStyle/>
          <a:p>
            <a:r>
              <a:rPr lang="en-CA" dirty="0" smtClean="0"/>
              <a:t>constructive dismissal BASICS </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18</a:t>
            </a:fld>
            <a:endParaRPr lang="en-CA" dirty="0"/>
          </a:p>
        </p:txBody>
      </p:sp>
    </p:spTree>
    <p:extLst>
      <p:ext uri="{BB962C8B-B14F-4D97-AF65-F5344CB8AC3E}">
        <p14:creationId xmlns:p14="http://schemas.microsoft.com/office/powerpoint/2010/main" val="2538415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Salary reductions</a:t>
            </a:r>
            <a:endParaRPr lang="en-CA" dirty="0"/>
          </a:p>
        </p:txBody>
      </p:sp>
    </p:spTree>
    <p:extLst>
      <p:ext uri="{BB962C8B-B14F-4D97-AF65-F5344CB8AC3E}">
        <p14:creationId xmlns:p14="http://schemas.microsoft.com/office/powerpoint/2010/main" val="376372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8"/>
          <p:cNvGraphicFramePr>
            <a:graphicFrameLocks noGrp="1"/>
          </p:cNvGraphicFramePr>
          <p:nvPr>
            <p:ph type="tbl" sz="quarter" idx="12"/>
            <p:extLst>
              <p:ext uri="{D42A27DB-BD31-4B8C-83A1-F6EECF244321}">
                <p14:modId xmlns:p14="http://schemas.microsoft.com/office/powerpoint/2010/main" val="3436652725"/>
              </p:ext>
            </p:extLst>
          </p:nvPr>
        </p:nvGraphicFramePr>
        <p:xfrm>
          <a:off x="636588" y="2024063"/>
          <a:ext cx="10516128" cy="3383280"/>
        </p:xfrm>
        <a:graphic>
          <a:graphicData uri="http://schemas.openxmlformats.org/drawingml/2006/table">
            <a:tbl>
              <a:tblPr firstRow="1" bandRow="1">
                <a:tableStyleId>{5C22544A-7EE6-4342-B048-85BDC9FD1C3A}</a:tableStyleId>
              </a:tblPr>
              <a:tblGrid>
                <a:gridCol w="10516128">
                  <a:extLst>
                    <a:ext uri="{9D8B030D-6E8A-4147-A177-3AD203B41FA5}">
                      <a16:colId xmlns:a16="http://schemas.microsoft.com/office/drawing/2014/main" val="20000"/>
                    </a:ext>
                  </a:extLst>
                </a:gridCol>
              </a:tblGrid>
              <a:tr h="358668">
                <a:tc>
                  <a:txBody>
                    <a:bodyPr/>
                    <a:lstStyle/>
                    <a:p>
                      <a:r>
                        <a:rPr lang="en-CA" dirty="0" smtClean="0"/>
                        <a:t>Topics </a:t>
                      </a:r>
                    </a:p>
                  </a:txBody>
                  <a:tcPr/>
                </a:tc>
                <a:extLst>
                  <a:ext uri="{0D108BD9-81ED-4DB2-BD59-A6C34878D82A}">
                    <a16:rowId xmlns:a16="http://schemas.microsoft.com/office/drawing/2014/main" val="10000"/>
                  </a:ext>
                </a:extLst>
              </a:tr>
              <a:tr h="1149703">
                <a:tc>
                  <a:txBody>
                    <a:bodyPr/>
                    <a:lstStyle/>
                    <a:p>
                      <a:pPr marL="342900" indent="-342900">
                        <a:buFont typeface="+mj-lt"/>
                        <a:buAutoNum type="arabicPeriod"/>
                      </a:pPr>
                      <a:r>
                        <a:rPr lang="en-CA" dirty="0" smtClean="0"/>
                        <a:t>Workplace</a:t>
                      </a:r>
                      <a:r>
                        <a:rPr lang="en-CA" baseline="0" dirty="0" smtClean="0"/>
                        <a:t> Reorganization Challenges: </a:t>
                      </a:r>
                    </a:p>
                    <a:p>
                      <a:pPr marL="742939" lvl="1" indent="-285750">
                        <a:buFont typeface="Arial" panose="020B0604020202020204" pitchFamily="34" charset="0"/>
                        <a:buChar char="•"/>
                      </a:pPr>
                      <a:r>
                        <a:rPr lang="en-CA" baseline="0" dirty="0" smtClean="0"/>
                        <a:t>Terminations;</a:t>
                      </a:r>
                    </a:p>
                    <a:p>
                      <a:pPr marL="742939" lvl="1" indent="-285750">
                        <a:buFont typeface="Arial" panose="020B0604020202020204" pitchFamily="34" charset="0"/>
                        <a:buChar char="•"/>
                      </a:pPr>
                      <a:r>
                        <a:rPr lang="en-CA" baseline="0" dirty="0" smtClean="0"/>
                        <a:t>Temporary Layoffs; and </a:t>
                      </a:r>
                    </a:p>
                    <a:p>
                      <a:pPr marL="742939" lvl="1" indent="-285750">
                        <a:buFont typeface="Arial" panose="020B0604020202020204" pitchFamily="34" charset="0"/>
                        <a:buChar char="•"/>
                      </a:pPr>
                      <a:r>
                        <a:rPr lang="en-CA" baseline="0" dirty="0" smtClean="0"/>
                        <a:t>Salary Reductions.  </a:t>
                      </a:r>
                      <a:endParaRPr lang="en-CA" dirty="0"/>
                    </a:p>
                  </a:txBody>
                  <a:tcPr/>
                </a:tc>
                <a:extLst>
                  <a:ext uri="{0D108BD9-81ED-4DB2-BD59-A6C34878D82A}">
                    <a16:rowId xmlns:a16="http://schemas.microsoft.com/office/drawing/2014/main" val="10001"/>
                  </a:ext>
                </a:extLst>
              </a:tr>
              <a:tr h="884387">
                <a:tc>
                  <a:txBody>
                    <a:bodyPr/>
                    <a:lstStyle/>
                    <a:p>
                      <a:pPr marL="342900" lvl="0" indent="-342900">
                        <a:buFont typeface="+mj-lt"/>
                        <a:buAutoNum type="arabicPeriod" startAt="2"/>
                      </a:pPr>
                      <a:r>
                        <a:rPr lang="en-US" sz="1800" kern="1200" dirty="0" smtClean="0">
                          <a:solidFill>
                            <a:schemeClr val="dk1"/>
                          </a:solidFill>
                          <a:effectLst/>
                          <a:latin typeface="+mn-lt"/>
                          <a:ea typeface="+mn-ea"/>
                          <a:cs typeface="+mn-cs"/>
                        </a:rPr>
                        <a:t>Employees Considerations:</a:t>
                      </a:r>
                      <a:r>
                        <a:rPr lang="en-US" sz="1800" kern="1200" baseline="0" dirty="0" smtClean="0">
                          <a:solidFill>
                            <a:schemeClr val="dk1"/>
                          </a:solidFill>
                          <a:effectLst/>
                          <a:latin typeface="+mn-lt"/>
                          <a:ea typeface="+mn-ea"/>
                          <a:cs typeface="+mn-cs"/>
                        </a:rPr>
                        <a:t> </a:t>
                      </a:r>
                      <a:endParaRPr lang="en-CA" sz="1800" kern="1200" dirty="0" smtClean="0">
                        <a:solidFill>
                          <a:schemeClr val="dk1"/>
                        </a:solidFill>
                        <a:effectLst/>
                        <a:latin typeface="+mn-lt"/>
                        <a:ea typeface="+mn-ea"/>
                        <a:cs typeface="+mn-cs"/>
                      </a:endParaRPr>
                    </a:p>
                    <a:p>
                      <a:pPr marL="742939" lvl="1" indent="-285750">
                        <a:buFont typeface="Arial" panose="020B0604020202020204" pitchFamily="34" charset="0"/>
                        <a:buChar char="•"/>
                      </a:pPr>
                      <a:r>
                        <a:rPr lang="en-US" sz="1800" kern="1200" dirty="0" smtClean="0">
                          <a:solidFill>
                            <a:schemeClr val="dk1"/>
                          </a:solidFill>
                          <a:effectLst/>
                          <a:latin typeface="+mn-lt"/>
                          <a:ea typeface="+mn-ea"/>
                          <a:cs typeface="+mn-cs"/>
                        </a:rPr>
                        <a:t>Employees who are unable</a:t>
                      </a:r>
                      <a:r>
                        <a:rPr lang="en-US" sz="1800" kern="1200" baseline="0" dirty="0" smtClean="0">
                          <a:solidFill>
                            <a:schemeClr val="dk1"/>
                          </a:solidFill>
                          <a:effectLst/>
                          <a:latin typeface="+mn-lt"/>
                          <a:ea typeface="+mn-ea"/>
                          <a:cs typeface="+mn-cs"/>
                        </a:rPr>
                        <a:t> or refuse to return to work; and</a:t>
                      </a:r>
                    </a:p>
                    <a:p>
                      <a:pPr marL="742939" lvl="1" indent="-285750">
                        <a:buFont typeface="Arial" panose="020B0604020202020204" pitchFamily="34" charset="0"/>
                        <a:buChar char="•"/>
                      </a:pPr>
                      <a:r>
                        <a:rPr lang="en-US" sz="1800" kern="1200" dirty="0" smtClean="0">
                          <a:solidFill>
                            <a:schemeClr val="dk1"/>
                          </a:solidFill>
                          <a:effectLst/>
                          <a:latin typeface="+mn-lt"/>
                          <a:ea typeface="+mn-ea"/>
                          <a:cs typeface="+mn-cs"/>
                        </a:rPr>
                        <a:t>The implications</a:t>
                      </a:r>
                      <a:r>
                        <a:rPr lang="en-US" sz="1800" kern="1200" baseline="0" dirty="0" smtClean="0">
                          <a:solidFill>
                            <a:schemeClr val="dk1"/>
                          </a:solidFill>
                          <a:effectLst/>
                          <a:latin typeface="+mn-lt"/>
                          <a:ea typeface="+mn-ea"/>
                          <a:cs typeface="+mn-cs"/>
                        </a:rPr>
                        <a:t> of the BC </a:t>
                      </a:r>
                      <a:r>
                        <a:rPr lang="en-US" sz="1800" i="1" kern="1200" baseline="0" dirty="0" smtClean="0">
                          <a:solidFill>
                            <a:schemeClr val="dk1"/>
                          </a:solidFill>
                          <a:effectLst/>
                          <a:latin typeface="+mn-lt"/>
                          <a:ea typeface="+mn-ea"/>
                          <a:cs typeface="+mn-cs"/>
                        </a:rPr>
                        <a:t>Human Rights Code</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endParaRPr lang="en-CA"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884387">
                <a:tc>
                  <a:txBody>
                    <a:bodyPr/>
                    <a:lstStyle/>
                    <a:p>
                      <a:pPr marL="342900" indent="-342900">
                        <a:buFont typeface="+mj-lt"/>
                        <a:buAutoNum type="arabicPeriod" startAt="3"/>
                      </a:pPr>
                      <a:r>
                        <a:rPr lang="en-CA" dirty="0" smtClean="0"/>
                        <a:t>Business Plans &amp; Policies: </a:t>
                      </a:r>
                    </a:p>
                    <a:p>
                      <a:pPr marL="742939" lvl="1" indent="-285750">
                        <a:buFont typeface="Arial" panose="020B0604020202020204" pitchFamily="34" charset="0"/>
                        <a:buChar char="•"/>
                      </a:pPr>
                      <a:r>
                        <a:rPr lang="en-CA" dirty="0" smtClean="0"/>
                        <a:t>Safety and Privacy</a:t>
                      </a:r>
                      <a:r>
                        <a:rPr lang="en-CA" baseline="0" dirty="0" smtClean="0"/>
                        <a:t> Considerations; and</a:t>
                      </a:r>
                    </a:p>
                    <a:p>
                      <a:pPr marL="742939" lvl="1" indent="-285750">
                        <a:buFont typeface="Arial" panose="020B0604020202020204" pitchFamily="34" charset="0"/>
                        <a:buChar char="•"/>
                      </a:pPr>
                      <a:r>
                        <a:rPr lang="en-CA" baseline="0" dirty="0" smtClean="0"/>
                        <a:t>Modernizing Employment Agreements. </a:t>
                      </a:r>
                      <a:endParaRPr lang="en-CA" dirty="0"/>
                    </a:p>
                  </a:txBody>
                  <a:tcPr/>
                </a:tc>
                <a:extLst>
                  <a:ext uri="{0D108BD9-81ED-4DB2-BD59-A6C34878D82A}">
                    <a16:rowId xmlns:a16="http://schemas.microsoft.com/office/drawing/2014/main" val="10003"/>
                  </a:ext>
                </a:extLst>
              </a:tr>
            </a:tbl>
          </a:graphicData>
        </a:graphic>
      </p:graphicFrame>
      <p:sp>
        <p:nvSpPr>
          <p:cNvPr id="13" name="Titre 12"/>
          <p:cNvSpPr>
            <a:spLocks noGrp="1"/>
          </p:cNvSpPr>
          <p:nvPr>
            <p:ph type="title"/>
          </p:nvPr>
        </p:nvSpPr>
        <p:spPr/>
        <p:txBody>
          <a:bodyPr/>
          <a:lstStyle/>
          <a:p>
            <a:r>
              <a:rPr lang="en-CA" smtClean="0"/>
              <a:t>Agenda</a:t>
            </a:r>
            <a:endParaRPr lang="en-CA" dirty="0"/>
          </a:p>
        </p:txBody>
      </p:sp>
      <p:sp>
        <p:nvSpPr>
          <p:cNvPr id="7" name="Slide Number Placeholder 6"/>
          <p:cNvSpPr>
            <a:spLocks noGrp="1"/>
          </p:cNvSpPr>
          <p:nvPr>
            <p:ph type="sldNum" sz="quarter" idx="4"/>
          </p:nvPr>
        </p:nvSpPr>
        <p:spPr/>
        <p:txBody>
          <a:bodyPr/>
          <a:lstStyle/>
          <a:p>
            <a:pPr>
              <a:defRPr/>
            </a:pPr>
            <a:fld id="{D76C10B8-A85E-469E-9B1E-91A048005545}" type="slidenum">
              <a:rPr lang="en-CA" smtClean="0"/>
              <a:pPr>
                <a:defRPr/>
              </a:pPr>
              <a:t>2</a:t>
            </a:fld>
            <a:endParaRPr lang="en-CA" dirty="0"/>
          </a:p>
        </p:txBody>
      </p:sp>
    </p:spTree>
    <p:extLst>
      <p:ext uri="{BB962C8B-B14F-4D97-AF65-F5344CB8AC3E}">
        <p14:creationId xmlns:p14="http://schemas.microsoft.com/office/powerpoint/2010/main" val="2372800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7117" y="2024064"/>
            <a:ext cx="11004019" cy="3867151"/>
          </a:xfrm>
        </p:spPr>
        <p:txBody>
          <a:bodyPr>
            <a:normAutofit fontScale="92500" lnSpcReduction="10000"/>
          </a:bodyPr>
          <a:lstStyle/>
          <a:p>
            <a:r>
              <a:rPr lang="en-CA" dirty="0"/>
              <a:t>To avoid terminations </a:t>
            </a:r>
            <a:r>
              <a:rPr lang="en-CA" dirty="0" smtClean="0"/>
              <a:t>and or </a:t>
            </a:r>
            <a:r>
              <a:rPr lang="en-CA" dirty="0"/>
              <a:t>layoffs, many </a:t>
            </a:r>
            <a:r>
              <a:rPr lang="en-CA" dirty="0" smtClean="0"/>
              <a:t>employers have instead </a:t>
            </a:r>
            <a:r>
              <a:rPr lang="en-CA" dirty="0"/>
              <a:t>turned to </a:t>
            </a:r>
            <a:r>
              <a:rPr lang="en-CA" dirty="0" smtClean="0"/>
              <a:t>altering the existing employee compensation. This in turn has taken many </a:t>
            </a:r>
            <a:r>
              <a:rPr lang="en-CA" dirty="0"/>
              <a:t>forms: </a:t>
            </a:r>
          </a:p>
          <a:p>
            <a:pPr lvl="1">
              <a:buFont typeface="Wingdings" panose="05000000000000000000" pitchFamily="2" charset="2"/>
              <a:buChar char="§"/>
            </a:pPr>
            <a:r>
              <a:rPr lang="en-CA" dirty="0"/>
              <a:t>Salary reductions; </a:t>
            </a:r>
            <a:r>
              <a:rPr lang="en-CA" dirty="0" smtClean="0"/>
              <a:t>changing bonus </a:t>
            </a:r>
            <a:r>
              <a:rPr lang="en-CA" dirty="0"/>
              <a:t>structure; </a:t>
            </a:r>
            <a:r>
              <a:rPr lang="en-CA" dirty="0" smtClean="0"/>
              <a:t>freezing salaries; alterations </a:t>
            </a:r>
            <a:r>
              <a:rPr lang="en-CA" dirty="0"/>
              <a:t>to the method of calculating </a:t>
            </a:r>
            <a:r>
              <a:rPr lang="en-CA" dirty="0" smtClean="0"/>
              <a:t>compensation</a:t>
            </a:r>
            <a:r>
              <a:rPr lang="en-CA" dirty="0"/>
              <a:t>; </a:t>
            </a:r>
            <a:r>
              <a:rPr lang="en-CA" dirty="0" smtClean="0"/>
              <a:t>changes or reductions to benefits; or simply delaying payments.</a:t>
            </a:r>
            <a:endParaRPr lang="en-CA" dirty="0"/>
          </a:p>
          <a:p>
            <a:r>
              <a:rPr lang="en-CA" dirty="0" smtClean="0"/>
              <a:t>However, </a:t>
            </a:r>
            <a:r>
              <a:rPr lang="en-CA" dirty="0"/>
              <a:t>e</a:t>
            </a:r>
            <a:r>
              <a:rPr lang="en-CA" dirty="0" smtClean="0"/>
              <a:t>mployers must recognize</a:t>
            </a:r>
            <a:r>
              <a:rPr lang="en-CA" dirty="0"/>
              <a:t>: </a:t>
            </a:r>
          </a:p>
          <a:p>
            <a:pPr lvl="1">
              <a:buFont typeface="Wingdings" panose="05000000000000000000" pitchFamily="2" charset="2"/>
              <a:buChar char="§"/>
            </a:pPr>
            <a:r>
              <a:rPr lang="en-CA" dirty="0"/>
              <a:t>“From an employee’s point of view, remuneration is usually the most essential term in the contract. </a:t>
            </a:r>
            <a:r>
              <a:rPr lang="en-CA" u="sng" dirty="0"/>
              <a:t>The general rule is that if the unilateral change imposed reduces the remuneration of the employee, there may be constructive dismissal</a:t>
            </a:r>
            <a:r>
              <a:rPr lang="en-CA" dirty="0"/>
              <a:t>” – </a:t>
            </a:r>
            <a:r>
              <a:rPr lang="en-CA" i="1" dirty="0"/>
              <a:t>Anderson v St John Shipbuilding Ltd </a:t>
            </a:r>
            <a:r>
              <a:rPr lang="en-CA" dirty="0"/>
              <a:t>(</a:t>
            </a:r>
            <a:r>
              <a:rPr lang="en-CA" dirty="0" err="1"/>
              <a:t>Ont</a:t>
            </a:r>
            <a:r>
              <a:rPr lang="en-CA" dirty="0"/>
              <a:t> Ct Gen </a:t>
            </a:r>
            <a:r>
              <a:rPr lang="en-CA" dirty="0" err="1"/>
              <a:t>Div</a:t>
            </a:r>
            <a:r>
              <a:rPr lang="en-CA" dirty="0" smtClean="0"/>
              <a:t>)</a:t>
            </a:r>
          </a:p>
          <a:p>
            <a:pPr lvl="1">
              <a:buFont typeface="Wingdings" panose="05000000000000000000" pitchFamily="2" charset="2"/>
              <a:buChar char="§"/>
            </a:pPr>
            <a:r>
              <a:rPr lang="en-CA" dirty="0" smtClean="0"/>
              <a:t>Findings </a:t>
            </a:r>
            <a:r>
              <a:rPr lang="en-CA" dirty="0"/>
              <a:t>of </a:t>
            </a:r>
            <a:r>
              <a:rPr lang="en-CA" dirty="0" smtClean="0"/>
              <a:t>constructive dismissal are </a:t>
            </a:r>
            <a:r>
              <a:rPr lang="en-CA" u="sng" dirty="0"/>
              <a:t>not automatic</a:t>
            </a:r>
            <a:r>
              <a:rPr lang="en-CA" dirty="0"/>
              <a:t> – </a:t>
            </a:r>
            <a:r>
              <a:rPr lang="en-CA" dirty="0" smtClean="0"/>
              <a:t>rather the </a:t>
            </a:r>
            <a:r>
              <a:rPr lang="en-CA" dirty="0"/>
              <a:t>question of whether a change in remuneration amounts to constructive dismissal </a:t>
            </a:r>
            <a:r>
              <a:rPr lang="en-CA" dirty="0" smtClean="0"/>
              <a:t>depends on the context.</a:t>
            </a:r>
          </a:p>
          <a:p>
            <a:pPr lvl="1">
              <a:buFont typeface="Wingdings" panose="05000000000000000000" pitchFamily="2" charset="2"/>
              <a:buChar char="§"/>
            </a:pPr>
            <a:r>
              <a:rPr lang="en-CA" b="1" dirty="0" smtClean="0"/>
              <a:t>Note</a:t>
            </a:r>
            <a:r>
              <a:rPr lang="en-CA" dirty="0" smtClean="0"/>
              <a:t>: Employees must functionally quit their jobs to claim constructive dismissal, the </a:t>
            </a:r>
            <a:r>
              <a:rPr lang="en-US" dirty="0"/>
              <a:t>likelihood</a:t>
            </a:r>
            <a:r>
              <a:rPr lang="en-CA" dirty="0" smtClean="0"/>
              <a:t> of which may be impacted by economic and job market considerations related to COVID-19. </a:t>
            </a:r>
          </a:p>
        </p:txBody>
      </p:sp>
      <p:sp>
        <p:nvSpPr>
          <p:cNvPr id="3" name="Title 2"/>
          <p:cNvSpPr>
            <a:spLocks noGrp="1"/>
          </p:cNvSpPr>
          <p:nvPr>
            <p:ph type="title"/>
          </p:nvPr>
        </p:nvSpPr>
        <p:spPr/>
        <p:txBody>
          <a:bodyPr/>
          <a:lstStyle/>
          <a:p>
            <a:r>
              <a:rPr lang="en-CA" dirty="0"/>
              <a:t>Employee compensation basics</a:t>
            </a:r>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20</a:t>
            </a:fld>
            <a:endParaRPr lang="en-CA" dirty="0"/>
          </a:p>
        </p:txBody>
      </p:sp>
    </p:spTree>
    <p:extLst>
      <p:ext uri="{BB962C8B-B14F-4D97-AF65-F5344CB8AC3E}">
        <p14:creationId xmlns:p14="http://schemas.microsoft.com/office/powerpoint/2010/main" val="564266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01" y="2024064"/>
            <a:ext cx="4532095" cy="3277143"/>
          </a:xfrm>
        </p:spPr>
        <p:txBody>
          <a:bodyPr>
            <a:normAutofit lnSpcReduction="10000"/>
          </a:bodyPr>
          <a:lstStyle/>
          <a:p>
            <a:r>
              <a:rPr lang="en-CA" dirty="0" smtClean="0"/>
              <a:t>To determine whether changes necessarily constitute constructive dismissal, employers should note:</a:t>
            </a:r>
            <a:endParaRPr lang="en-CA" dirty="0"/>
          </a:p>
          <a:p>
            <a:pPr lvl="1"/>
            <a:r>
              <a:rPr lang="en-CA" dirty="0"/>
              <a:t>Minor loss of income </a:t>
            </a:r>
            <a:r>
              <a:rPr lang="en-CA" dirty="0" smtClean="0"/>
              <a:t>is often </a:t>
            </a:r>
            <a:r>
              <a:rPr lang="en-CA" dirty="0"/>
              <a:t>not considered </a:t>
            </a:r>
            <a:r>
              <a:rPr lang="en-CA" dirty="0" smtClean="0"/>
              <a:t>a fundamental breach;</a:t>
            </a:r>
            <a:endParaRPr lang="en-CA" dirty="0"/>
          </a:p>
          <a:p>
            <a:pPr lvl="1"/>
            <a:r>
              <a:rPr lang="en-CA" dirty="0"/>
              <a:t>% amount of reduction is the key factor that courts consider – must look at total </a:t>
            </a:r>
            <a:r>
              <a:rPr lang="en-CA" dirty="0" smtClean="0"/>
              <a:t>compensation; and</a:t>
            </a:r>
            <a:endParaRPr lang="en-CA" dirty="0"/>
          </a:p>
          <a:p>
            <a:pPr lvl="1"/>
            <a:r>
              <a:rPr lang="en-CA" dirty="0"/>
              <a:t>Reduction in base salary/hourly wage more likely to attract liability than discretionary </a:t>
            </a:r>
            <a:r>
              <a:rPr lang="en-CA" dirty="0" smtClean="0"/>
              <a:t>components.</a:t>
            </a:r>
            <a:endParaRPr lang="en-CA" dirty="0"/>
          </a:p>
          <a:p>
            <a:endParaRPr lang="en-CA" dirty="0"/>
          </a:p>
        </p:txBody>
      </p:sp>
      <p:sp>
        <p:nvSpPr>
          <p:cNvPr id="3" name="Content Placeholder 2"/>
          <p:cNvSpPr>
            <a:spLocks noGrp="1"/>
          </p:cNvSpPr>
          <p:nvPr>
            <p:ph idx="13"/>
          </p:nvPr>
        </p:nvSpPr>
        <p:spPr>
          <a:xfrm>
            <a:off x="5375920" y="2029057"/>
            <a:ext cx="6217064" cy="3488173"/>
          </a:xfrm>
        </p:spPr>
        <p:txBody>
          <a:bodyPr>
            <a:normAutofit lnSpcReduction="10000"/>
          </a:bodyPr>
          <a:lstStyle/>
          <a:p>
            <a:pPr marL="0" indent="0" algn="ctr">
              <a:spcBef>
                <a:spcPts val="600"/>
              </a:spcBef>
              <a:buNone/>
            </a:pPr>
            <a:r>
              <a:rPr lang="en-CA" sz="1600" dirty="0" smtClean="0"/>
              <a:t>BC Case </a:t>
            </a:r>
            <a:r>
              <a:rPr lang="en-CA" sz="1600" dirty="0"/>
              <a:t>L</a:t>
            </a:r>
            <a:r>
              <a:rPr lang="en-CA" sz="1600" dirty="0" smtClean="0"/>
              <a:t>aw </a:t>
            </a:r>
            <a:r>
              <a:rPr lang="en-CA" sz="1600" dirty="0"/>
              <a:t>E</a:t>
            </a:r>
            <a:r>
              <a:rPr lang="en-CA" sz="1600" dirty="0" smtClean="0"/>
              <a:t>xamples </a:t>
            </a:r>
          </a:p>
          <a:p>
            <a:pPr marL="0" indent="0">
              <a:spcBef>
                <a:spcPts val="600"/>
              </a:spcBef>
              <a:buNone/>
            </a:pPr>
            <a:r>
              <a:rPr lang="en-CA" sz="1600" b="0" dirty="0" smtClean="0"/>
              <a:t>Constructive dismissal was found where: </a:t>
            </a:r>
          </a:p>
          <a:p>
            <a:pPr>
              <a:spcBef>
                <a:spcPts val="600"/>
              </a:spcBef>
              <a:buFont typeface="Arial" panose="020B0604020202020204" pitchFamily="34" charset="0"/>
              <a:buChar char="•"/>
            </a:pPr>
            <a:r>
              <a:rPr lang="en-CA" sz="1600" b="0" dirty="0" smtClean="0"/>
              <a:t>Salary reduction amounted to 25% of compensation along with the removal of a company car: </a:t>
            </a:r>
            <a:r>
              <a:rPr lang="en-CA" sz="1600" b="0" i="1" dirty="0" smtClean="0"/>
              <a:t>Brown v OK Builders Supplies Ltd</a:t>
            </a:r>
            <a:r>
              <a:rPr lang="en-CA" sz="1600" b="0" dirty="0" smtClean="0"/>
              <a:t>, [1985] BCK No. 397.</a:t>
            </a:r>
          </a:p>
          <a:p>
            <a:pPr marL="0" indent="0">
              <a:spcBef>
                <a:spcPts val="600"/>
              </a:spcBef>
              <a:buNone/>
            </a:pPr>
            <a:r>
              <a:rPr lang="en-CA" sz="1600" b="0" dirty="0" smtClean="0"/>
              <a:t>Constructive dismissal was </a:t>
            </a:r>
            <a:r>
              <a:rPr lang="en-CA" sz="1600" dirty="0" smtClean="0"/>
              <a:t>not</a:t>
            </a:r>
            <a:r>
              <a:rPr lang="en-CA" sz="1600" b="0" dirty="0" smtClean="0"/>
              <a:t> identified where:</a:t>
            </a:r>
          </a:p>
          <a:p>
            <a:pPr>
              <a:spcBef>
                <a:spcPts val="600"/>
              </a:spcBef>
              <a:buFont typeface="Arial" panose="020B0604020202020204" pitchFamily="34" charset="0"/>
              <a:buChar char="•"/>
            </a:pPr>
            <a:r>
              <a:rPr lang="en-CA" sz="1600" b="0" dirty="0" smtClean="0"/>
              <a:t>Salary reduction amounted to 9.3% of compensation: </a:t>
            </a:r>
            <a:r>
              <a:rPr lang="en-CA" sz="1600" b="0" i="1" dirty="0" err="1" smtClean="0"/>
              <a:t>McSeveney</a:t>
            </a:r>
            <a:r>
              <a:rPr lang="en-CA" sz="1600" b="0" i="1" dirty="0" smtClean="0"/>
              <a:t> v Phone Directories Co</a:t>
            </a:r>
            <a:r>
              <a:rPr lang="en-CA" sz="1600" b="0" dirty="0" smtClean="0"/>
              <a:t>, 2005 BCSC 1510; or </a:t>
            </a:r>
          </a:p>
          <a:p>
            <a:pPr>
              <a:spcBef>
                <a:spcPts val="600"/>
              </a:spcBef>
              <a:buFont typeface="Arial" panose="020B0604020202020204" pitchFamily="34" charset="0"/>
              <a:buChar char="•"/>
            </a:pPr>
            <a:r>
              <a:rPr lang="en-CA" sz="1600" b="0" dirty="0" smtClean="0"/>
              <a:t>Employer withheld an annual bonus worth 4.5% of compensation: </a:t>
            </a:r>
            <a:r>
              <a:rPr lang="en-CA" sz="1600" b="0" i="1" dirty="0" smtClean="0"/>
              <a:t>Poole v </a:t>
            </a:r>
            <a:r>
              <a:rPr lang="en-CA" sz="1600" b="0" i="1" dirty="0" err="1" smtClean="0"/>
              <a:t>Tomenson</a:t>
            </a:r>
            <a:r>
              <a:rPr lang="en-CA" sz="1600" b="0" i="1" dirty="0" smtClean="0"/>
              <a:t> Saunders Whitehead Ltd</a:t>
            </a:r>
            <a:r>
              <a:rPr lang="en-CA" sz="1600" b="0" dirty="0" smtClean="0"/>
              <a:t>, [1987] BCJ No 1664.  </a:t>
            </a:r>
          </a:p>
          <a:p>
            <a:pPr marL="228600" lvl="1" indent="0">
              <a:buNone/>
            </a:pPr>
            <a:r>
              <a:rPr lang="en-CA" sz="1200" b="1" dirty="0" smtClean="0"/>
              <a:t>Note</a:t>
            </a:r>
            <a:r>
              <a:rPr lang="en-CA" sz="1200" dirty="0" smtClean="0"/>
              <a:t>: </a:t>
            </a:r>
            <a:r>
              <a:rPr lang="en-CA" sz="1200" u="sng" dirty="0" smtClean="0"/>
              <a:t>Employee was entitled to recover this amount via damages for breach of contract</a:t>
            </a:r>
            <a:r>
              <a:rPr lang="en-CA" sz="1200" dirty="0" smtClean="0"/>
              <a:t>.</a:t>
            </a:r>
            <a:endParaRPr lang="en-CA" sz="1200" b="0" dirty="0" smtClean="0"/>
          </a:p>
        </p:txBody>
      </p:sp>
      <p:sp>
        <p:nvSpPr>
          <p:cNvPr id="4" name="Slide Number Placeholder 3"/>
          <p:cNvSpPr>
            <a:spLocks noGrp="1"/>
          </p:cNvSpPr>
          <p:nvPr>
            <p:ph type="sldNum" sz="quarter" idx="4"/>
          </p:nvPr>
        </p:nvSpPr>
        <p:spPr/>
        <p:txBody>
          <a:bodyPr/>
          <a:lstStyle/>
          <a:p>
            <a:pPr>
              <a:defRPr/>
            </a:pPr>
            <a:fld id="{D76C10B8-A85E-469E-9B1E-91A048005545}" type="slidenum">
              <a:rPr lang="en-CA" smtClean="0"/>
              <a:pPr>
                <a:defRPr/>
              </a:pPr>
              <a:t>21</a:t>
            </a:fld>
            <a:endParaRPr lang="en-CA" dirty="0"/>
          </a:p>
        </p:txBody>
      </p:sp>
      <p:sp>
        <p:nvSpPr>
          <p:cNvPr id="5" name="Title 4"/>
          <p:cNvSpPr>
            <a:spLocks noGrp="1"/>
          </p:cNvSpPr>
          <p:nvPr>
            <p:ph type="title"/>
          </p:nvPr>
        </p:nvSpPr>
        <p:spPr/>
        <p:txBody>
          <a:bodyPr/>
          <a:lstStyle/>
          <a:p>
            <a:r>
              <a:rPr lang="en-CA" dirty="0" smtClean="0"/>
              <a:t>Salary reductions &amp; employer Risks</a:t>
            </a:r>
            <a:endParaRPr lang="en-CA" dirty="0"/>
          </a:p>
        </p:txBody>
      </p:sp>
      <p:sp>
        <p:nvSpPr>
          <p:cNvPr id="6" name="Content Placeholder 2"/>
          <p:cNvSpPr txBox="1">
            <a:spLocks/>
          </p:cNvSpPr>
          <p:nvPr/>
        </p:nvSpPr>
        <p:spPr>
          <a:xfrm>
            <a:off x="1" y="5589240"/>
            <a:ext cx="12191999" cy="301974"/>
          </a:xfrm>
          <a:prstGeom prst="rect">
            <a:avLst/>
          </a:prstGeom>
        </p:spPr>
        <p:txBody>
          <a:bodyPr vert="horz" lIns="0" tIns="0" rIns="0" bIns="0" rtlCol="0">
            <a:normAutofit/>
          </a:bodyPr>
          <a:lstStyle>
            <a:lvl1pPr marL="228600" indent="-2286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457200" indent="-228600" algn="l" defTabSz="912813" rtl="0" eaLnBrk="1" fontAlgn="base" hangingPunct="1">
              <a:lnSpc>
                <a:spcPct val="100000"/>
              </a:lnSpc>
              <a:spcBef>
                <a:spcPts val="600"/>
              </a:spcBef>
              <a:spcAft>
                <a:spcPts val="600"/>
              </a:spcAft>
              <a:buClr>
                <a:srgbClr val="E33238"/>
              </a:buClr>
              <a:buFont typeface="+mj-lt"/>
              <a:buAutoNum type="arabicPeriod"/>
              <a:defRPr sz="1600" kern="1200" cap="none" spc="0" baseline="0">
                <a:solidFill>
                  <a:srgbClr val="301C42"/>
                </a:solidFill>
                <a:latin typeface="Arial" pitchFamily="34" charset="0"/>
                <a:ea typeface="+mn-ea"/>
                <a:cs typeface="Arial" pitchFamily="34" charset="0"/>
              </a:defRPr>
            </a:lvl2pPr>
            <a:lvl3pPr marL="685800" indent="-228600" algn="l" defTabSz="912813" rtl="0" eaLnBrk="1" fontAlgn="base" hangingPunct="1">
              <a:lnSpc>
                <a:spcPct val="100000"/>
              </a:lnSpc>
              <a:spcBef>
                <a:spcPts val="600"/>
              </a:spcBef>
              <a:spcAft>
                <a:spcPts val="600"/>
              </a:spcAft>
              <a:buClr>
                <a:srgbClr val="E33238"/>
              </a:buClr>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914400" indent="-2286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1144588" indent="-231775"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1376363" indent="-231775"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CA" sz="1600" dirty="0" smtClean="0"/>
              <a:t>General Rule</a:t>
            </a:r>
            <a:r>
              <a:rPr lang="en-CA" sz="1600" b="0" dirty="0" smtClean="0"/>
              <a:t>: </a:t>
            </a:r>
            <a:r>
              <a:rPr lang="en-CA" sz="1600" b="0" dirty="0" smtClean="0">
                <a:solidFill>
                  <a:srgbClr val="FF0000"/>
                </a:solidFill>
              </a:rPr>
              <a:t>Salary reductions exceeding 10% of annual compensation will likely amount to constructive dismissal</a:t>
            </a:r>
            <a:r>
              <a:rPr lang="en-CA" sz="1600" b="0" dirty="0" smtClean="0"/>
              <a:t>. </a:t>
            </a:r>
            <a:endParaRPr lang="en-CA" sz="1600" b="0" dirty="0"/>
          </a:p>
        </p:txBody>
      </p:sp>
    </p:spTree>
    <p:extLst>
      <p:ext uri="{BB962C8B-B14F-4D97-AF65-F5344CB8AC3E}">
        <p14:creationId xmlns:p14="http://schemas.microsoft.com/office/powerpoint/2010/main" val="409395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are there important returning to work considerations?</a:t>
            </a:r>
            <a:endParaRPr lang="en-CA" dirty="0"/>
          </a:p>
        </p:txBody>
      </p:sp>
    </p:spTree>
    <p:extLst>
      <p:ext uri="{BB962C8B-B14F-4D97-AF65-F5344CB8AC3E}">
        <p14:creationId xmlns:p14="http://schemas.microsoft.com/office/powerpoint/2010/main" val="2639089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117" y="2024065"/>
            <a:ext cx="11004019" cy="3781200"/>
          </a:xfrm>
        </p:spPr>
        <p:txBody>
          <a:bodyPr>
            <a:normAutofit lnSpcReduction="10000"/>
          </a:bodyPr>
          <a:lstStyle/>
          <a:p>
            <a:r>
              <a:rPr lang="en-CA" dirty="0"/>
              <a:t>COVID-19 has substantially altered workplace safety considerations for both employers and </a:t>
            </a:r>
            <a:r>
              <a:rPr lang="en-CA" dirty="0" smtClean="0"/>
              <a:t>employees; and further complicated accessing family support services.</a:t>
            </a:r>
          </a:p>
          <a:p>
            <a:pPr lvl="1">
              <a:buFont typeface="Wingdings" panose="05000000000000000000" pitchFamily="2" charset="2"/>
              <a:buChar char="§"/>
            </a:pPr>
            <a:r>
              <a:rPr lang="en-CA" dirty="0" smtClean="0"/>
              <a:t>Many </a:t>
            </a:r>
            <a:r>
              <a:rPr lang="en-CA" dirty="0"/>
              <a:t>employers </a:t>
            </a:r>
            <a:r>
              <a:rPr lang="en-CA" dirty="0" smtClean="0"/>
              <a:t>have already or will in the immediate future face </a:t>
            </a:r>
            <a:r>
              <a:rPr lang="en-CA" dirty="0"/>
              <a:t>circumstances where employees </a:t>
            </a:r>
            <a:r>
              <a:rPr lang="en-CA" dirty="0" smtClean="0"/>
              <a:t>indicate that they </a:t>
            </a:r>
            <a:r>
              <a:rPr lang="en-CA" dirty="0"/>
              <a:t>are either </a:t>
            </a:r>
            <a:r>
              <a:rPr lang="en-CA" u="sng" dirty="0"/>
              <a:t>unable</a:t>
            </a:r>
            <a:r>
              <a:rPr lang="en-CA" dirty="0"/>
              <a:t> or </a:t>
            </a:r>
            <a:r>
              <a:rPr lang="en-CA" u="sng" dirty="0"/>
              <a:t>unwilling</a:t>
            </a:r>
            <a:r>
              <a:rPr lang="en-CA" dirty="0"/>
              <a:t> to return to work </a:t>
            </a:r>
            <a:r>
              <a:rPr lang="en-CA" dirty="0" smtClean="0"/>
              <a:t>due.</a:t>
            </a:r>
          </a:p>
          <a:p>
            <a:pPr lvl="1">
              <a:buFont typeface="Wingdings" panose="05000000000000000000" pitchFamily="2" charset="2"/>
              <a:buChar char="§"/>
            </a:pPr>
            <a:r>
              <a:rPr lang="en-CA" dirty="0"/>
              <a:t>Remember, if an employee simply refuses to return to work without reason, it may be possible to terminate the employment relationship. </a:t>
            </a:r>
            <a:endParaRPr lang="en-CA" dirty="0" smtClean="0"/>
          </a:p>
          <a:p>
            <a:pPr lvl="2">
              <a:buFont typeface="Wingdings" panose="05000000000000000000" pitchFamily="2" charset="2"/>
              <a:buChar char="§"/>
            </a:pPr>
            <a:r>
              <a:rPr lang="en-CA" u="sng" dirty="0" smtClean="0"/>
              <a:t>Always </a:t>
            </a:r>
            <a:r>
              <a:rPr lang="en-CA" u="sng" dirty="0"/>
              <a:t>consult with counsel to determine the appropriate response</a:t>
            </a:r>
            <a:r>
              <a:rPr lang="en-CA" dirty="0" smtClean="0"/>
              <a:t>.</a:t>
            </a:r>
          </a:p>
          <a:p>
            <a:pPr lvl="1">
              <a:buFont typeface="Wingdings" panose="05000000000000000000" pitchFamily="2" charset="2"/>
              <a:buChar char="§"/>
            </a:pPr>
            <a:r>
              <a:rPr lang="en-CA" dirty="0" smtClean="0"/>
              <a:t>Depending </a:t>
            </a:r>
            <a:r>
              <a:rPr lang="en-CA" dirty="0"/>
              <a:t>on the </a:t>
            </a:r>
            <a:r>
              <a:rPr lang="en-CA" dirty="0" smtClean="0"/>
              <a:t>objection though, </a:t>
            </a:r>
            <a:r>
              <a:rPr lang="en-CA" dirty="0"/>
              <a:t>employers </a:t>
            </a:r>
            <a:r>
              <a:rPr lang="en-CA" dirty="0" smtClean="0"/>
              <a:t>may need to exercise caution to avoid legal liability.</a:t>
            </a:r>
          </a:p>
          <a:p>
            <a:r>
              <a:rPr lang="en-CA" dirty="0" smtClean="0"/>
              <a:t>One common reoccurring COVID-19 related objection to returning to work:</a:t>
            </a:r>
          </a:p>
          <a:p>
            <a:pPr lvl="1">
              <a:buFont typeface="Wingdings" panose="05000000000000000000" pitchFamily="2" charset="2"/>
              <a:buChar char="§"/>
            </a:pPr>
            <a:r>
              <a:rPr lang="en-CA" dirty="0" smtClean="0"/>
              <a:t>Personal circumstances relating to </a:t>
            </a:r>
            <a:r>
              <a:rPr lang="en-CA" dirty="0"/>
              <a:t>family and or parental </a:t>
            </a:r>
            <a:r>
              <a:rPr lang="en-CA" dirty="0" smtClean="0"/>
              <a:t>obligations. </a:t>
            </a:r>
          </a:p>
        </p:txBody>
      </p:sp>
      <p:sp>
        <p:nvSpPr>
          <p:cNvPr id="3" name="Slide Number Placeholder 2"/>
          <p:cNvSpPr>
            <a:spLocks noGrp="1"/>
          </p:cNvSpPr>
          <p:nvPr>
            <p:ph type="sldNum" sz="quarter" idx="4"/>
          </p:nvPr>
        </p:nvSpPr>
        <p:spPr/>
        <p:txBody>
          <a:bodyPr/>
          <a:lstStyle/>
          <a:p>
            <a:pPr>
              <a:defRPr/>
            </a:pPr>
            <a:fld id="{D76C10B8-A85E-469E-9B1E-91A048005545}" type="slidenum">
              <a:rPr lang="en-CA" smtClean="0"/>
              <a:pPr>
                <a:defRPr/>
              </a:pPr>
              <a:t>23</a:t>
            </a:fld>
            <a:endParaRPr lang="en-CA" dirty="0"/>
          </a:p>
        </p:txBody>
      </p:sp>
      <p:sp>
        <p:nvSpPr>
          <p:cNvPr id="4" name="Title 3"/>
          <p:cNvSpPr>
            <a:spLocks noGrp="1"/>
          </p:cNvSpPr>
          <p:nvPr>
            <p:ph type="title"/>
          </p:nvPr>
        </p:nvSpPr>
        <p:spPr/>
        <p:txBody>
          <a:bodyPr/>
          <a:lstStyle/>
          <a:p>
            <a:r>
              <a:rPr lang="en-CA" dirty="0" smtClean="0"/>
              <a:t>Employees returning to work</a:t>
            </a:r>
            <a:endParaRPr lang="en-CA" dirty="0"/>
          </a:p>
        </p:txBody>
      </p:sp>
    </p:spTree>
    <p:extLst>
      <p:ext uri="{BB962C8B-B14F-4D97-AF65-F5344CB8AC3E}">
        <p14:creationId xmlns:p14="http://schemas.microsoft.com/office/powerpoint/2010/main" val="2471267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pour une image  13"/>
          <p:cNvSpPr>
            <a:spLocks noGrp="1"/>
          </p:cNvSpPr>
          <p:nvPr>
            <p:ph type="pic" sz="quarter" idx="15"/>
          </p:nvPr>
        </p:nvSpPr>
        <p:spPr/>
      </p:sp>
      <p:sp>
        <p:nvSpPr>
          <p:cNvPr id="13" name="Espace réservé du contenu 12"/>
          <p:cNvSpPr>
            <a:spLocks noGrp="1"/>
          </p:cNvSpPr>
          <p:nvPr>
            <p:ph idx="1"/>
          </p:nvPr>
        </p:nvSpPr>
        <p:spPr>
          <a:xfrm>
            <a:off x="641520" y="2035313"/>
            <a:ext cx="6462592" cy="3527287"/>
          </a:xfrm>
        </p:spPr>
        <p:txBody>
          <a:bodyPr>
            <a:normAutofit fontScale="92500" lnSpcReduction="20000"/>
          </a:bodyPr>
          <a:lstStyle/>
          <a:p>
            <a:pPr>
              <a:spcBef>
                <a:spcPts val="600"/>
              </a:spcBef>
              <a:buFont typeface="Arial" panose="020B0604020202020204" pitchFamily="34" charset="0"/>
              <a:buChar char="•"/>
            </a:pPr>
            <a:r>
              <a:rPr lang="en-CA" dirty="0" smtClean="0"/>
              <a:t>Complications </a:t>
            </a:r>
            <a:r>
              <a:rPr lang="en-CA" dirty="0"/>
              <a:t>arising from COVID-19 will mean that many employees will be restricted in their ability to return to work due </a:t>
            </a:r>
            <a:r>
              <a:rPr lang="en-CA" dirty="0" smtClean="0"/>
              <a:t>to:</a:t>
            </a:r>
          </a:p>
          <a:p>
            <a:pPr lvl="1"/>
            <a:r>
              <a:rPr lang="en-CA" dirty="0" smtClean="0"/>
              <a:t>Limitations associated with the availability of childcare</a:t>
            </a:r>
            <a:r>
              <a:rPr lang="en-CA" dirty="0"/>
              <a:t>; </a:t>
            </a:r>
            <a:endParaRPr lang="en-CA" dirty="0" smtClean="0"/>
          </a:p>
          <a:p>
            <a:pPr lvl="1"/>
            <a:r>
              <a:rPr lang="en-CA" dirty="0" smtClean="0"/>
              <a:t>Caring for elderly parents; </a:t>
            </a:r>
          </a:p>
          <a:p>
            <a:pPr lvl="1"/>
            <a:r>
              <a:rPr lang="en-CA" dirty="0" smtClean="0"/>
              <a:t>School related scheduling issues; and or</a:t>
            </a:r>
          </a:p>
          <a:p>
            <a:pPr lvl="1"/>
            <a:r>
              <a:rPr lang="en-CA" dirty="0" smtClean="0"/>
              <a:t>New challenges relating to parental obligations.</a:t>
            </a:r>
          </a:p>
          <a:p>
            <a:pPr>
              <a:spcBef>
                <a:spcPts val="600"/>
              </a:spcBef>
            </a:pPr>
            <a:r>
              <a:rPr lang="en-CA" dirty="0"/>
              <a:t>Where employees are constrained by </a:t>
            </a:r>
            <a:r>
              <a:rPr lang="en-CA" dirty="0" smtClean="0"/>
              <a:t>these considerations</a:t>
            </a:r>
            <a:r>
              <a:rPr lang="en-CA" dirty="0"/>
              <a:t>, employers must exercise additional care and should consult with counsel before disciplining </a:t>
            </a:r>
            <a:r>
              <a:rPr lang="en-CA" dirty="0" smtClean="0"/>
              <a:t>absenteeism and </a:t>
            </a:r>
            <a:r>
              <a:rPr lang="en-CA" dirty="0"/>
              <a:t>or terminating the </a:t>
            </a:r>
            <a:r>
              <a:rPr lang="en-CA" dirty="0" smtClean="0"/>
              <a:t>employment relationship.</a:t>
            </a:r>
            <a:endParaRPr lang="en-CA" dirty="0"/>
          </a:p>
        </p:txBody>
      </p:sp>
      <p:sp>
        <p:nvSpPr>
          <p:cNvPr id="12" name="Titre 11"/>
          <p:cNvSpPr>
            <a:spLocks noGrp="1"/>
          </p:cNvSpPr>
          <p:nvPr>
            <p:ph type="title"/>
          </p:nvPr>
        </p:nvSpPr>
        <p:spPr/>
        <p:txBody>
          <a:bodyPr/>
          <a:lstStyle/>
          <a:p>
            <a:r>
              <a:rPr lang="en-CA" dirty="0" smtClean="0"/>
              <a:t>Family obligations</a:t>
            </a:r>
            <a:endParaRPr lang="en-CA" dirty="0"/>
          </a:p>
        </p:txBody>
      </p:sp>
      <p:pic>
        <p:nvPicPr>
          <p:cNvPr id="9" name="Espace réservé pour une 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1479550"/>
            <a:ext cx="4364038" cy="4421188"/>
          </a:xfrm>
          <a:prstGeom prst="rect">
            <a:avLst/>
          </a:prstGeom>
        </p:spPr>
      </p:pic>
      <p:sp>
        <p:nvSpPr>
          <p:cNvPr id="2" name="Slide Number Placeholder 1"/>
          <p:cNvSpPr>
            <a:spLocks noGrp="1"/>
          </p:cNvSpPr>
          <p:nvPr>
            <p:ph type="sldNum" sz="quarter" idx="4"/>
          </p:nvPr>
        </p:nvSpPr>
        <p:spPr/>
        <p:txBody>
          <a:bodyPr/>
          <a:lstStyle/>
          <a:p>
            <a:pPr>
              <a:defRPr/>
            </a:pPr>
            <a:fld id="{D76C10B8-A85E-469E-9B1E-91A048005545}" type="slidenum">
              <a:rPr lang="en-CA" smtClean="0"/>
              <a:pPr>
                <a:defRPr/>
              </a:pPr>
              <a:t>24</a:t>
            </a:fld>
            <a:endParaRPr lang="en-CA" dirty="0"/>
          </a:p>
        </p:txBody>
      </p:sp>
    </p:spTree>
    <p:extLst>
      <p:ext uri="{BB962C8B-B14F-4D97-AF65-F5344CB8AC3E}">
        <p14:creationId xmlns:p14="http://schemas.microsoft.com/office/powerpoint/2010/main" val="1985846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00" y="2024064"/>
            <a:ext cx="8060488" cy="3538537"/>
          </a:xfrm>
        </p:spPr>
        <p:txBody>
          <a:bodyPr>
            <a:normAutofit fontScale="85000" lnSpcReduction="20000"/>
          </a:bodyPr>
          <a:lstStyle/>
          <a:p>
            <a:pPr marL="0" indent="0">
              <a:buNone/>
            </a:pPr>
            <a:r>
              <a:rPr lang="en-CA" dirty="0"/>
              <a:t>Human Rights Legal Complications:</a:t>
            </a:r>
          </a:p>
          <a:p>
            <a:r>
              <a:rPr lang="en-CA" b="0" dirty="0"/>
              <a:t>The BC </a:t>
            </a:r>
            <a:r>
              <a:rPr lang="en-CA" b="0" i="1" dirty="0"/>
              <a:t>Human Rights Code </a:t>
            </a:r>
            <a:r>
              <a:rPr lang="en-CA" b="0" dirty="0"/>
              <a:t>(or “</a:t>
            </a:r>
            <a:r>
              <a:rPr lang="en-CA" b="0" i="1" dirty="0"/>
              <a:t>HRC</a:t>
            </a:r>
            <a:r>
              <a:rPr lang="en-CA" b="0" dirty="0"/>
              <a:t>”) prohibits an employer, on the basis of ‘family status’, from:</a:t>
            </a:r>
          </a:p>
          <a:p>
            <a:pPr lvl="1"/>
            <a:r>
              <a:rPr lang="en-CA" dirty="0"/>
              <a:t>Refusing to employ or to continue to employ a person, or</a:t>
            </a:r>
          </a:p>
          <a:p>
            <a:pPr lvl="1"/>
            <a:r>
              <a:rPr lang="en-CA" dirty="0"/>
              <a:t>Discriminating against a person regarding employment or any term or condition of employment.</a:t>
            </a:r>
          </a:p>
          <a:p>
            <a:r>
              <a:rPr lang="en-CA" b="0" dirty="0" smtClean="0"/>
              <a:t>Under </a:t>
            </a:r>
            <a:r>
              <a:rPr lang="en-CA" b="0" dirty="0"/>
              <a:t>the </a:t>
            </a:r>
            <a:r>
              <a:rPr lang="en-CA" b="0" i="1" dirty="0"/>
              <a:t>HRC</a:t>
            </a:r>
            <a:r>
              <a:rPr lang="en-CA" b="0" dirty="0"/>
              <a:t>, the protected ground of ‘family status’ includes family and or parental </a:t>
            </a:r>
            <a:r>
              <a:rPr lang="en-CA" b="0" dirty="0" smtClean="0"/>
              <a:t>obligations, such as childcare.</a:t>
            </a:r>
            <a:endParaRPr lang="en-CA" b="0" dirty="0"/>
          </a:p>
          <a:p>
            <a:r>
              <a:rPr lang="en-CA" b="0" dirty="0"/>
              <a:t>Accordingly, disciplining and or terminating employees who are unable to return to work because of </a:t>
            </a:r>
            <a:r>
              <a:rPr lang="en-CA" b="0" dirty="0" smtClean="0"/>
              <a:t>family </a:t>
            </a:r>
            <a:r>
              <a:rPr lang="en-CA" b="0" dirty="0"/>
              <a:t>and or </a:t>
            </a:r>
            <a:r>
              <a:rPr lang="en-CA" b="0" dirty="0" smtClean="0"/>
              <a:t>parental </a:t>
            </a:r>
            <a:r>
              <a:rPr lang="en-CA" b="0" dirty="0"/>
              <a:t>related </a:t>
            </a:r>
            <a:r>
              <a:rPr lang="en-CA" b="0" dirty="0" smtClean="0"/>
              <a:t>obligations, may </a:t>
            </a:r>
            <a:r>
              <a:rPr lang="en-CA" b="0" dirty="0"/>
              <a:t>trigger protection under the </a:t>
            </a:r>
            <a:r>
              <a:rPr lang="en-CA" b="0" i="1" dirty="0"/>
              <a:t>HRC</a:t>
            </a:r>
            <a:r>
              <a:rPr lang="en-CA" b="0" i="1" dirty="0" smtClean="0"/>
              <a:t>.</a:t>
            </a:r>
          </a:p>
          <a:p>
            <a:pPr marL="514350" lvl="1" indent="-285750">
              <a:buFont typeface="Wingdings" panose="05000000000000000000" pitchFamily="2" charset="2"/>
              <a:buChar char="§"/>
            </a:pPr>
            <a:r>
              <a:rPr lang="en-CA" b="0" u="sng" dirty="0" smtClean="0"/>
              <a:t>Employees subject to family status related challenges may need to be accommodated</a:t>
            </a:r>
            <a:r>
              <a:rPr lang="en-CA" b="0" dirty="0" smtClean="0"/>
              <a:t>. </a:t>
            </a:r>
            <a:endParaRPr lang="en-CA" b="0" dirty="0"/>
          </a:p>
          <a:p>
            <a:endParaRPr lang="en-CA" dirty="0"/>
          </a:p>
        </p:txBody>
      </p:sp>
      <p:sp>
        <p:nvSpPr>
          <p:cNvPr id="3" name="Content Placeholder 2"/>
          <p:cNvSpPr>
            <a:spLocks noGrp="1"/>
          </p:cNvSpPr>
          <p:nvPr>
            <p:ph idx="13"/>
          </p:nvPr>
        </p:nvSpPr>
        <p:spPr>
          <a:xfrm>
            <a:off x="8760296" y="2029058"/>
            <a:ext cx="2832688" cy="3533543"/>
          </a:xfrm>
        </p:spPr>
        <p:txBody>
          <a:bodyPr>
            <a:normAutofit fontScale="92500" lnSpcReduction="10000"/>
          </a:bodyPr>
          <a:lstStyle/>
          <a:p>
            <a:pPr marL="0" indent="0" algn="ctr">
              <a:buNone/>
            </a:pPr>
            <a:r>
              <a:rPr lang="en-CA" dirty="0" smtClean="0"/>
              <a:t>Employee     Alternatives</a:t>
            </a:r>
          </a:p>
          <a:p>
            <a:pPr marL="514350" lvl="1" indent="-285750">
              <a:buFont typeface="Wingdings" panose="05000000000000000000" pitchFamily="2" charset="2"/>
              <a:buChar char="§"/>
            </a:pPr>
            <a:r>
              <a:rPr lang="en-CA" sz="1500" dirty="0" smtClean="0"/>
              <a:t>Recent</a:t>
            </a:r>
            <a:r>
              <a:rPr lang="en-CA" sz="1500" i="1" dirty="0" smtClean="0"/>
              <a:t> ESA</a:t>
            </a:r>
            <a:r>
              <a:rPr lang="en-CA" sz="1500" dirty="0" smtClean="0"/>
              <a:t> amendments include a new COVID-19-related leave.</a:t>
            </a:r>
          </a:p>
          <a:p>
            <a:pPr marL="514350" lvl="1" indent="-285750">
              <a:buFont typeface="Wingdings" panose="05000000000000000000" pitchFamily="2" charset="2"/>
              <a:buChar char="§"/>
            </a:pPr>
            <a:r>
              <a:rPr lang="en-CA" sz="1500" dirty="0" smtClean="0"/>
              <a:t>As a result, section 52.12(2)(d) of the </a:t>
            </a:r>
            <a:r>
              <a:rPr lang="en-CA" sz="1500" i="1" dirty="0" smtClean="0"/>
              <a:t>ESA</a:t>
            </a:r>
            <a:r>
              <a:rPr lang="en-CA" sz="1500" dirty="0" smtClean="0"/>
              <a:t> entitles employees upon election to take unpaid leave where an </a:t>
            </a:r>
            <a:r>
              <a:rPr lang="en-CA" sz="1500" dirty="0"/>
              <a:t>employee is providing care to an eligible person, </a:t>
            </a:r>
            <a:r>
              <a:rPr lang="en-CA" sz="1500" dirty="0" smtClean="0"/>
              <a:t>and includes circumstances relating to the </a:t>
            </a:r>
            <a:r>
              <a:rPr lang="en-CA" sz="1500" dirty="0"/>
              <a:t>closure of a school or daycare or similar </a:t>
            </a:r>
            <a:r>
              <a:rPr lang="en-CA" sz="1500" dirty="0" smtClean="0"/>
              <a:t>facility.</a:t>
            </a:r>
          </a:p>
          <a:p>
            <a:pPr lvl="1"/>
            <a:endParaRPr lang="en-CA" dirty="0" smtClean="0"/>
          </a:p>
          <a:p>
            <a:pPr lvl="1"/>
            <a:endParaRPr lang="en-CA" dirty="0"/>
          </a:p>
        </p:txBody>
      </p:sp>
      <p:sp>
        <p:nvSpPr>
          <p:cNvPr id="4" name="Slide Number Placeholder 3"/>
          <p:cNvSpPr>
            <a:spLocks noGrp="1"/>
          </p:cNvSpPr>
          <p:nvPr>
            <p:ph type="sldNum" sz="quarter" idx="4"/>
          </p:nvPr>
        </p:nvSpPr>
        <p:spPr/>
        <p:txBody>
          <a:bodyPr/>
          <a:lstStyle/>
          <a:p>
            <a:pPr>
              <a:defRPr/>
            </a:pPr>
            <a:fld id="{D76C10B8-A85E-469E-9B1E-91A048005545}" type="slidenum">
              <a:rPr lang="en-CA" smtClean="0"/>
              <a:pPr>
                <a:defRPr/>
              </a:pPr>
              <a:t>25</a:t>
            </a:fld>
            <a:endParaRPr lang="en-CA" dirty="0"/>
          </a:p>
        </p:txBody>
      </p:sp>
      <p:sp>
        <p:nvSpPr>
          <p:cNvPr id="5" name="Title 4"/>
          <p:cNvSpPr>
            <a:spLocks noGrp="1"/>
          </p:cNvSpPr>
          <p:nvPr>
            <p:ph type="title"/>
          </p:nvPr>
        </p:nvSpPr>
        <p:spPr/>
        <p:txBody>
          <a:bodyPr/>
          <a:lstStyle/>
          <a:p>
            <a:r>
              <a:rPr lang="en-CA" dirty="0"/>
              <a:t>Returning to work &amp; employer risks</a:t>
            </a:r>
          </a:p>
        </p:txBody>
      </p:sp>
    </p:spTree>
    <p:extLst>
      <p:ext uri="{BB962C8B-B14F-4D97-AF65-F5344CB8AC3E}">
        <p14:creationId xmlns:p14="http://schemas.microsoft.com/office/powerpoint/2010/main" val="139053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Moving </a:t>
            </a:r>
            <a:r>
              <a:rPr lang="en-CA" dirty="0" smtClean="0"/>
              <a:t>forward:</a:t>
            </a:r>
            <a:br>
              <a:rPr lang="en-CA" dirty="0" smtClean="0"/>
            </a:br>
            <a:r>
              <a:rPr lang="en-CA" dirty="0" smtClean="0"/>
              <a:t>Plans </a:t>
            </a:r>
            <a:r>
              <a:rPr lang="en-CA" dirty="0"/>
              <a:t>and policies</a:t>
            </a:r>
          </a:p>
        </p:txBody>
      </p:sp>
    </p:spTree>
    <p:extLst>
      <p:ext uri="{BB962C8B-B14F-4D97-AF65-F5344CB8AC3E}">
        <p14:creationId xmlns:p14="http://schemas.microsoft.com/office/powerpoint/2010/main" val="3088707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SAFETY AND PRIVACY</a:t>
            </a:r>
            <a:endParaRPr lang="en-CA" dirty="0"/>
          </a:p>
        </p:txBody>
      </p:sp>
    </p:spTree>
    <p:extLst>
      <p:ext uri="{BB962C8B-B14F-4D97-AF65-F5344CB8AC3E}">
        <p14:creationId xmlns:p14="http://schemas.microsoft.com/office/powerpoint/2010/main" val="1519123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i="1" dirty="0"/>
              <a:t>Workers Compensation Act </a:t>
            </a:r>
            <a:r>
              <a:rPr lang="en-CA" dirty="0"/>
              <a:t>requires that all employers ensure the health and safety of their workers and workplace. </a:t>
            </a:r>
            <a:endParaRPr lang="en-CA" dirty="0" smtClean="0"/>
          </a:p>
          <a:p>
            <a:r>
              <a:rPr lang="en-CA" dirty="0" smtClean="0">
                <a:solidFill>
                  <a:schemeClr val="tx1"/>
                </a:solidFill>
                <a:latin typeface="Arial" charset="0"/>
              </a:rPr>
              <a:t>Employers </a:t>
            </a:r>
            <a:r>
              <a:rPr lang="en-CA" dirty="0">
                <a:solidFill>
                  <a:schemeClr val="tx1"/>
                </a:solidFill>
                <a:latin typeface="Arial" charset="0"/>
              </a:rPr>
              <a:t>must </a:t>
            </a:r>
            <a:r>
              <a:rPr lang="en-CA" dirty="0" smtClean="0">
                <a:solidFill>
                  <a:schemeClr val="tx1"/>
                </a:solidFill>
                <a:latin typeface="Arial" charset="0"/>
              </a:rPr>
              <a:t>follow orders of the provincial health officer, </a:t>
            </a:r>
            <a:r>
              <a:rPr lang="en-CA" dirty="0">
                <a:solidFill>
                  <a:schemeClr val="tx1"/>
                </a:solidFill>
                <a:latin typeface="Arial" charset="0"/>
              </a:rPr>
              <a:t>guidance provided by the BC Centre for Disease Control, and guidelines (both general and industry specific) issued by </a:t>
            </a:r>
            <a:r>
              <a:rPr lang="en-CA" dirty="0" err="1">
                <a:solidFill>
                  <a:schemeClr val="tx1"/>
                </a:solidFill>
                <a:latin typeface="Arial" charset="0"/>
              </a:rPr>
              <a:t>WorkSafeBC</a:t>
            </a:r>
            <a:r>
              <a:rPr lang="en-CA" dirty="0">
                <a:solidFill>
                  <a:schemeClr val="tx1"/>
                </a:solidFill>
                <a:latin typeface="Arial" charset="0"/>
              </a:rPr>
              <a:t>. </a:t>
            </a:r>
            <a:endParaRPr lang="en-CA" dirty="0" smtClean="0">
              <a:solidFill>
                <a:schemeClr val="tx1"/>
              </a:solidFill>
              <a:latin typeface="Arial" charset="0"/>
            </a:endParaRPr>
          </a:p>
          <a:p>
            <a:r>
              <a:rPr lang="en-CA" dirty="0" smtClean="0">
                <a:solidFill>
                  <a:schemeClr val="tx1"/>
                </a:solidFill>
                <a:latin typeface="Arial" charset="0"/>
              </a:rPr>
              <a:t>Implement and communicate policies around workplace attendance, illness and safety. These policies should incorporate provincial health officer and BC CDC guidance on self-isolation, as well as physical distancing.</a:t>
            </a:r>
          </a:p>
          <a:p>
            <a:endParaRPr lang="en-CA" dirty="0">
              <a:solidFill>
                <a:schemeClr val="tx1"/>
              </a:solidFill>
              <a:latin typeface="Arial" charset="0"/>
            </a:endParaRPr>
          </a:p>
          <a:p>
            <a:endParaRPr lang="en-CA" dirty="0"/>
          </a:p>
          <a:p>
            <a:endParaRPr lang="en-CA" dirty="0"/>
          </a:p>
        </p:txBody>
      </p:sp>
      <p:sp>
        <p:nvSpPr>
          <p:cNvPr id="3" name="Slide Number Placeholder 2"/>
          <p:cNvSpPr>
            <a:spLocks noGrp="1"/>
          </p:cNvSpPr>
          <p:nvPr>
            <p:ph type="sldNum" sz="quarter" idx="4"/>
          </p:nvPr>
        </p:nvSpPr>
        <p:spPr/>
        <p:txBody>
          <a:bodyPr/>
          <a:lstStyle/>
          <a:p>
            <a:pPr>
              <a:defRPr/>
            </a:pPr>
            <a:fld id="{D76C10B8-A85E-469E-9B1E-91A048005545}" type="slidenum">
              <a:rPr lang="en-CA" smtClean="0"/>
              <a:pPr>
                <a:defRPr/>
              </a:pPr>
              <a:t>28</a:t>
            </a:fld>
            <a:endParaRPr lang="en-CA" dirty="0"/>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1810802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117" y="2024064"/>
            <a:ext cx="11075507" cy="3781200"/>
          </a:xfrm>
        </p:spPr>
        <p:txBody>
          <a:bodyPr>
            <a:normAutofit/>
          </a:bodyPr>
          <a:lstStyle/>
          <a:p>
            <a:r>
              <a:rPr lang="en-CA" dirty="0" smtClean="0"/>
              <a:t>Accordingly, in response to the </a:t>
            </a:r>
            <a:r>
              <a:rPr lang="en-CA" dirty="0"/>
              <a:t>unprecedented </a:t>
            </a:r>
            <a:r>
              <a:rPr lang="en-CA" dirty="0" smtClean="0"/>
              <a:t>challenges posed by COVID-19, many employers may find themselves requesting and acquiring more personal information from their employees.</a:t>
            </a:r>
          </a:p>
          <a:p>
            <a:endParaRPr lang="en-CA" dirty="0"/>
          </a:p>
          <a:p>
            <a:pPr marL="0" indent="0">
              <a:buNone/>
            </a:pPr>
            <a:endParaRPr lang="en-CA" dirty="0" smtClean="0"/>
          </a:p>
          <a:p>
            <a:r>
              <a:rPr lang="en-CA" u="sng" dirty="0" smtClean="0"/>
              <a:t>Employer privacy law obligations however do not stop under COVID-19</a:t>
            </a:r>
            <a:r>
              <a:rPr lang="en-CA" dirty="0" smtClean="0"/>
              <a:t>. </a:t>
            </a:r>
          </a:p>
          <a:p>
            <a:pPr lvl="1">
              <a:buFont typeface="Wingdings" panose="05000000000000000000" pitchFamily="2" charset="2"/>
              <a:buChar char="§"/>
            </a:pPr>
            <a:r>
              <a:rPr lang="en-CA" dirty="0" smtClean="0"/>
              <a:t>Remember private sector organizations still have obligations under the BC</a:t>
            </a:r>
            <a:r>
              <a:rPr lang="en-CA" dirty="0"/>
              <a:t> </a:t>
            </a:r>
            <a:r>
              <a:rPr lang="en-CA" i="1" dirty="0"/>
              <a:t>Personal Information Protection </a:t>
            </a:r>
            <a:r>
              <a:rPr lang="en-CA" i="1" dirty="0" smtClean="0"/>
              <a:t>Act</a:t>
            </a:r>
            <a:r>
              <a:rPr lang="en-CA" dirty="0" smtClean="0"/>
              <a:t> (or “</a:t>
            </a:r>
            <a:r>
              <a:rPr lang="en-CA" i="1" dirty="0" smtClean="0"/>
              <a:t>PIPA</a:t>
            </a:r>
            <a:r>
              <a:rPr lang="en-CA" dirty="0" smtClean="0"/>
              <a:t>”) regarding the use, collection and or disclosure of personal information. </a:t>
            </a:r>
          </a:p>
          <a:p>
            <a:endParaRPr lang="en-CA" dirty="0" smtClean="0"/>
          </a:p>
        </p:txBody>
      </p:sp>
      <p:sp>
        <p:nvSpPr>
          <p:cNvPr id="3" name="Slide Number Placeholder 2"/>
          <p:cNvSpPr>
            <a:spLocks noGrp="1"/>
          </p:cNvSpPr>
          <p:nvPr>
            <p:ph type="sldNum" sz="quarter" idx="4"/>
          </p:nvPr>
        </p:nvSpPr>
        <p:spPr/>
        <p:txBody>
          <a:bodyPr/>
          <a:lstStyle/>
          <a:p>
            <a:pPr>
              <a:defRPr/>
            </a:pPr>
            <a:fld id="{D76C10B8-A85E-469E-9B1E-91A048005545}" type="slidenum">
              <a:rPr lang="en-CA" smtClean="0"/>
              <a:pPr>
                <a:defRPr/>
              </a:pPr>
              <a:t>29</a:t>
            </a:fld>
            <a:endParaRPr lang="en-CA" dirty="0"/>
          </a:p>
        </p:txBody>
      </p:sp>
      <p:sp>
        <p:nvSpPr>
          <p:cNvPr id="4" name="Title 3"/>
          <p:cNvSpPr>
            <a:spLocks noGrp="1"/>
          </p:cNvSpPr>
          <p:nvPr>
            <p:ph type="title"/>
          </p:nvPr>
        </p:nvSpPr>
        <p:spPr/>
        <p:txBody>
          <a:bodyPr/>
          <a:lstStyle/>
          <a:p>
            <a:r>
              <a:rPr lang="en-CA" dirty="0" smtClean="0"/>
              <a:t>Introduction to privacy considerations</a:t>
            </a:r>
            <a:endParaRPr lang="en-CA" dirty="0"/>
          </a:p>
        </p:txBody>
      </p:sp>
      <p:sp>
        <p:nvSpPr>
          <p:cNvPr id="5" name="Content Placeholder 1"/>
          <p:cNvSpPr txBox="1">
            <a:spLocks/>
          </p:cNvSpPr>
          <p:nvPr/>
        </p:nvSpPr>
        <p:spPr>
          <a:xfrm>
            <a:off x="637116" y="3643518"/>
            <a:ext cx="11004019" cy="1031152"/>
          </a:xfrm>
          <a:prstGeom prst="rect">
            <a:avLst/>
          </a:prstGeom>
        </p:spPr>
        <p:txBody>
          <a:bodyPr vert="horz" lIns="0" tIns="0" rIns="0" bIns="0" numCol="2" rtlCol="0">
            <a:normAutofit/>
          </a:bodyPr>
          <a:lstStyle>
            <a:lvl1pPr marL="457200" indent="-4572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914400" indent="-457200" algn="l" defTabSz="912813" rtl="0" eaLnBrk="1" fontAlgn="base" hangingPunct="1">
              <a:lnSpc>
                <a:spcPct val="100000"/>
              </a:lnSpc>
              <a:spcBef>
                <a:spcPts val="600"/>
              </a:spcBef>
              <a:spcAft>
                <a:spcPts val="600"/>
              </a:spcAft>
              <a:buClr>
                <a:srgbClr val="E33238"/>
              </a:buClr>
              <a:buSzPct val="95000"/>
              <a:buFont typeface="+mj-lt"/>
              <a:buAutoNum type="arabicPeriod"/>
              <a:defRPr sz="1800" kern="1200" cap="none" spc="0" baseline="0">
                <a:solidFill>
                  <a:srgbClr val="301C42"/>
                </a:solidFill>
                <a:latin typeface="Arial" pitchFamily="34" charset="0"/>
                <a:ea typeface="+mn-ea"/>
                <a:cs typeface="Arial" pitchFamily="34" charset="0"/>
              </a:defRPr>
            </a:lvl2pPr>
            <a:lvl3pPr marL="1371600" indent="-457200" algn="l" defTabSz="912813" rtl="0" eaLnBrk="1" fontAlgn="base" hangingPunct="1">
              <a:lnSpc>
                <a:spcPct val="100000"/>
              </a:lnSpc>
              <a:spcBef>
                <a:spcPts val="600"/>
              </a:spcBef>
              <a:spcAft>
                <a:spcPts val="600"/>
              </a:spcAft>
              <a:buClr>
                <a:srgbClr val="E33238"/>
              </a:buClr>
              <a:buSzPct val="120000"/>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1828800" indent="-4572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2058988" indent="-231775"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2290763" indent="-231775" algn="l" defTabSz="914377" rtl="0" eaLnBrk="1" latinLnBrk="0" hangingPunct="1">
              <a:lnSpc>
                <a:spcPct val="90000"/>
              </a:lnSpc>
              <a:spcBef>
                <a:spcPts val="600"/>
              </a:spcBef>
              <a:spcAft>
                <a:spcPts val="600"/>
              </a:spcAft>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513013" indent="-222250"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Font typeface="+mj-lt"/>
              <a:buAutoNum type="arabicPeriod"/>
            </a:pPr>
            <a:r>
              <a:rPr lang="en-CA" b="0" dirty="0" smtClean="0"/>
              <a:t>Temperature Screening</a:t>
            </a:r>
          </a:p>
          <a:p>
            <a:endParaRPr lang="en-CA" dirty="0" smtClean="0"/>
          </a:p>
          <a:p>
            <a:pPr algn="ctr">
              <a:buFont typeface="+mj-lt"/>
              <a:buAutoNum type="arabicPeriod" startAt="2"/>
            </a:pPr>
            <a:r>
              <a:rPr lang="en-CA" b="0" dirty="0" smtClean="0"/>
              <a:t>Contact Tracing Apps </a:t>
            </a:r>
          </a:p>
          <a:p>
            <a:endParaRPr lang="en-CA" dirty="0" smtClean="0"/>
          </a:p>
        </p:txBody>
      </p:sp>
      <p:sp>
        <p:nvSpPr>
          <p:cNvPr id="6" name="Content Placeholder 1"/>
          <p:cNvSpPr txBox="1">
            <a:spLocks/>
          </p:cNvSpPr>
          <p:nvPr/>
        </p:nvSpPr>
        <p:spPr>
          <a:xfrm>
            <a:off x="459874" y="3131474"/>
            <a:ext cx="11004019" cy="490311"/>
          </a:xfrm>
          <a:prstGeom prst="rect">
            <a:avLst/>
          </a:prstGeom>
        </p:spPr>
        <p:txBody>
          <a:bodyPr vert="horz" lIns="0" tIns="0" rIns="0" bIns="0" rtlCol="0">
            <a:normAutofit/>
          </a:bodyPr>
          <a:lstStyle>
            <a:lvl1pPr marL="457200" indent="-4572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914400" indent="-457200" algn="l" defTabSz="912813" rtl="0" eaLnBrk="1" fontAlgn="base" hangingPunct="1">
              <a:lnSpc>
                <a:spcPct val="100000"/>
              </a:lnSpc>
              <a:spcBef>
                <a:spcPts val="600"/>
              </a:spcBef>
              <a:spcAft>
                <a:spcPts val="600"/>
              </a:spcAft>
              <a:buClr>
                <a:srgbClr val="E33238"/>
              </a:buClr>
              <a:buSzPct val="95000"/>
              <a:buFont typeface="+mj-lt"/>
              <a:buAutoNum type="arabicPeriod"/>
              <a:defRPr sz="1800" kern="1200" cap="none" spc="0" baseline="0">
                <a:solidFill>
                  <a:srgbClr val="301C42"/>
                </a:solidFill>
                <a:latin typeface="Arial" pitchFamily="34" charset="0"/>
                <a:ea typeface="+mn-ea"/>
                <a:cs typeface="Arial" pitchFamily="34" charset="0"/>
              </a:defRPr>
            </a:lvl2pPr>
            <a:lvl3pPr marL="1371600" indent="-457200" algn="l" defTabSz="912813" rtl="0" eaLnBrk="1" fontAlgn="base" hangingPunct="1">
              <a:lnSpc>
                <a:spcPct val="100000"/>
              </a:lnSpc>
              <a:spcBef>
                <a:spcPts val="600"/>
              </a:spcBef>
              <a:spcAft>
                <a:spcPts val="600"/>
              </a:spcAft>
              <a:buClr>
                <a:srgbClr val="E33238"/>
              </a:buClr>
              <a:buSzPct val="120000"/>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1828800" indent="-4572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2058988" indent="-231775"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2290763" indent="-231775" algn="l" defTabSz="914377" rtl="0" eaLnBrk="1" latinLnBrk="0" hangingPunct="1">
              <a:lnSpc>
                <a:spcPct val="90000"/>
              </a:lnSpc>
              <a:spcBef>
                <a:spcPts val="600"/>
              </a:spcBef>
              <a:spcAft>
                <a:spcPts val="600"/>
              </a:spcAft>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513013" indent="-222250"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CA" dirty="0" smtClean="0"/>
              <a:t>Emerging Practices</a:t>
            </a:r>
          </a:p>
        </p:txBody>
      </p:sp>
    </p:spTree>
    <p:extLst>
      <p:ext uri="{BB962C8B-B14F-4D97-AF65-F5344CB8AC3E}">
        <p14:creationId xmlns:p14="http://schemas.microsoft.com/office/powerpoint/2010/main" val="334363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CA" dirty="0" smtClean="0"/>
              <a:t>To survive the new COVID-19 economy, Workplace Reorganization has become a necessity for many businesses. </a:t>
            </a:r>
          </a:p>
          <a:p>
            <a:pPr lvl="1">
              <a:buFont typeface="Wingdings" panose="05000000000000000000" pitchFamily="2" charset="2"/>
              <a:buChar char="§"/>
            </a:pPr>
            <a:r>
              <a:rPr lang="en-CA" dirty="0" smtClean="0"/>
              <a:t>Accordingly, to </a:t>
            </a:r>
            <a:r>
              <a:rPr lang="en-CA" dirty="0"/>
              <a:t>mitigate challenges, </a:t>
            </a:r>
            <a:r>
              <a:rPr lang="en-CA" dirty="0" smtClean="0"/>
              <a:t>many </a:t>
            </a:r>
            <a:r>
              <a:rPr lang="en-CA" dirty="0"/>
              <a:t>employers have turned to </a:t>
            </a:r>
            <a:r>
              <a:rPr lang="en-CA" dirty="0" smtClean="0"/>
              <a:t>re-evaluating existing employment relationships, which has included utilizing:</a:t>
            </a:r>
          </a:p>
          <a:p>
            <a:pPr lvl="2">
              <a:lnSpc>
                <a:spcPct val="150000"/>
              </a:lnSpc>
              <a:buFont typeface="+mj-lt"/>
              <a:buAutoNum type="arabicPeriod"/>
            </a:pPr>
            <a:r>
              <a:rPr lang="en-CA" b="1" dirty="0" smtClean="0"/>
              <a:t>Terminations;</a:t>
            </a:r>
            <a:endParaRPr lang="en-CA" b="1" dirty="0"/>
          </a:p>
          <a:p>
            <a:pPr lvl="2">
              <a:lnSpc>
                <a:spcPct val="150000"/>
              </a:lnSpc>
              <a:buFont typeface="+mj-lt"/>
              <a:buAutoNum type="arabicPeriod"/>
            </a:pPr>
            <a:r>
              <a:rPr lang="en-CA" b="1" dirty="0" smtClean="0"/>
              <a:t>Temporary Layoffs; </a:t>
            </a:r>
            <a:r>
              <a:rPr lang="en-CA" dirty="0" smtClean="0"/>
              <a:t>and</a:t>
            </a:r>
            <a:r>
              <a:rPr lang="en-CA" b="1" dirty="0" smtClean="0"/>
              <a:t> </a:t>
            </a:r>
            <a:endParaRPr lang="en-CA" dirty="0" smtClean="0"/>
          </a:p>
          <a:p>
            <a:pPr lvl="2">
              <a:lnSpc>
                <a:spcPct val="150000"/>
              </a:lnSpc>
              <a:buFont typeface="+mj-lt"/>
              <a:buAutoNum type="arabicPeriod"/>
            </a:pPr>
            <a:r>
              <a:rPr lang="en-CA" b="1" dirty="0" smtClean="0"/>
              <a:t>Salary Reductions</a:t>
            </a:r>
            <a:r>
              <a:rPr lang="en-CA" b="1" dirty="0"/>
              <a:t>.</a:t>
            </a:r>
            <a:r>
              <a:rPr lang="en-CA" b="1" dirty="0" smtClean="0"/>
              <a:t> </a:t>
            </a:r>
            <a:endParaRPr lang="en-CA" dirty="0" smtClean="0"/>
          </a:p>
          <a:p>
            <a:pPr>
              <a:lnSpc>
                <a:spcPct val="150000"/>
              </a:lnSpc>
            </a:pPr>
            <a:r>
              <a:rPr lang="en-CA" dirty="0" smtClean="0"/>
              <a:t>Note: </a:t>
            </a:r>
            <a:r>
              <a:rPr lang="en-CA" b="0" dirty="0" smtClean="0"/>
              <a:t>These activities can have significant legal implications for employers</a:t>
            </a:r>
            <a:r>
              <a:rPr lang="en-CA" dirty="0" smtClean="0"/>
              <a:t>. </a:t>
            </a:r>
          </a:p>
        </p:txBody>
      </p:sp>
      <p:sp>
        <p:nvSpPr>
          <p:cNvPr id="3" name="Title 2"/>
          <p:cNvSpPr>
            <a:spLocks noGrp="1"/>
          </p:cNvSpPr>
          <p:nvPr>
            <p:ph type="title"/>
          </p:nvPr>
        </p:nvSpPr>
        <p:spPr/>
        <p:txBody>
          <a:bodyPr/>
          <a:lstStyle/>
          <a:p>
            <a:r>
              <a:rPr lang="en-CA" dirty="0" smtClean="0"/>
              <a:t>WORK place reorganization</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3</a:t>
            </a:fld>
            <a:endParaRPr lang="en-CA" dirty="0"/>
          </a:p>
        </p:txBody>
      </p:sp>
    </p:spTree>
    <p:extLst>
      <p:ext uri="{BB962C8B-B14F-4D97-AF65-F5344CB8AC3E}">
        <p14:creationId xmlns:p14="http://schemas.microsoft.com/office/powerpoint/2010/main" val="3439040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01" y="1916832"/>
            <a:ext cx="10965183" cy="455086"/>
          </a:xfrm>
        </p:spPr>
        <p:txBody>
          <a:bodyPr>
            <a:normAutofit/>
          </a:bodyPr>
          <a:lstStyle/>
          <a:p>
            <a:pPr marL="0" indent="0">
              <a:buNone/>
            </a:pPr>
            <a:r>
              <a:rPr lang="en-CA" dirty="0"/>
              <a:t>For employers, COVID-19 related testing is not without risks</a:t>
            </a:r>
            <a:r>
              <a:rPr lang="en-CA" dirty="0" smtClean="0"/>
              <a:t>.</a:t>
            </a:r>
            <a:endParaRPr lang="en-CA" sz="1400" dirty="0" smtClean="0"/>
          </a:p>
        </p:txBody>
      </p:sp>
      <p:sp>
        <p:nvSpPr>
          <p:cNvPr id="3" name="Content Placeholder 2"/>
          <p:cNvSpPr>
            <a:spLocks noGrp="1"/>
          </p:cNvSpPr>
          <p:nvPr>
            <p:ph idx="13"/>
          </p:nvPr>
        </p:nvSpPr>
        <p:spPr>
          <a:xfrm>
            <a:off x="627799" y="2457871"/>
            <a:ext cx="5324185" cy="2987353"/>
          </a:xfrm>
        </p:spPr>
        <p:txBody>
          <a:bodyPr>
            <a:normAutofit fontScale="85000" lnSpcReduction="20000"/>
          </a:bodyPr>
          <a:lstStyle/>
          <a:p>
            <a:pPr marL="0" indent="0">
              <a:buNone/>
            </a:pPr>
            <a:r>
              <a:rPr lang="en-CA" dirty="0" smtClean="0"/>
              <a:t>Preliminary Inquiry: </a:t>
            </a:r>
          </a:p>
          <a:p>
            <a:r>
              <a:rPr lang="en-CA" dirty="0" smtClean="0"/>
              <a:t>Before collecting employee information, employers should determine whether screening procedures are necessary and appropriate. </a:t>
            </a:r>
          </a:p>
          <a:p>
            <a:pPr lvl="1"/>
            <a:r>
              <a:rPr lang="en-CA" dirty="0" smtClean="0"/>
              <a:t>Low contact workplaces such as closed offices may render active screening unreasonable; whereas</a:t>
            </a:r>
          </a:p>
          <a:p>
            <a:pPr lvl="1"/>
            <a:r>
              <a:rPr lang="en-CA" dirty="0" smtClean="0"/>
              <a:t>Workplaces with higher physical interaction may reasonably require the active screening of employees. </a:t>
            </a:r>
          </a:p>
          <a:p>
            <a:pPr marL="457200" lvl="2" indent="0">
              <a:buNone/>
            </a:pPr>
            <a:r>
              <a:rPr lang="en-CA" b="1" dirty="0" smtClean="0"/>
              <a:t>THINK</a:t>
            </a:r>
            <a:r>
              <a:rPr lang="en-CA" dirty="0" smtClean="0"/>
              <a:t>: Industrial sites, </a:t>
            </a:r>
            <a:r>
              <a:rPr lang="en-CA" dirty="0"/>
              <a:t>childcare </a:t>
            </a:r>
            <a:r>
              <a:rPr lang="en-CA" dirty="0" smtClean="0"/>
              <a:t>facilities </a:t>
            </a:r>
            <a:r>
              <a:rPr lang="en-CA" dirty="0"/>
              <a:t>or medical </a:t>
            </a:r>
            <a:r>
              <a:rPr lang="en-CA" dirty="0" smtClean="0"/>
              <a:t>clinics</a:t>
            </a:r>
            <a:r>
              <a:rPr lang="en-CA" dirty="0"/>
              <a:t>.</a:t>
            </a:r>
            <a:r>
              <a:rPr lang="en-CA" dirty="0" smtClean="0"/>
              <a:t> </a:t>
            </a:r>
          </a:p>
          <a:p>
            <a:pPr marL="514350" lvl="1" indent="-285750">
              <a:buFont typeface="Wingdings" panose="05000000000000000000" pitchFamily="2" charset="2"/>
              <a:buChar char="§"/>
            </a:pPr>
            <a:r>
              <a:rPr lang="en-CA" b="1" dirty="0"/>
              <a:t>Remember</a:t>
            </a:r>
            <a:r>
              <a:rPr lang="en-CA" dirty="0"/>
              <a:t>: </a:t>
            </a:r>
            <a:r>
              <a:rPr lang="en-CA" b="0" dirty="0"/>
              <a:t>Industry specific screening guidelines can be found </a:t>
            </a:r>
            <a:r>
              <a:rPr lang="en-CA" b="0" dirty="0" smtClean="0"/>
              <a:t>for reference at </a:t>
            </a:r>
            <a:r>
              <a:rPr lang="en-CA" b="1" dirty="0" smtClean="0"/>
              <a:t>WorkSafeBC.com</a:t>
            </a:r>
            <a:endParaRPr lang="en-CA" b="1" dirty="0"/>
          </a:p>
        </p:txBody>
      </p:sp>
      <p:sp>
        <p:nvSpPr>
          <p:cNvPr id="4" name="Slide Number Placeholder 3"/>
          <p:cNvSpPr>
            <a:spLocks noGrp="1"/>
          </p:cNvSpPr>
          <p:nvPr>
            <p:ph type="sldNum" sz="quarter" idx="4"/>
          </p:nvPr>
        </p:nvSpPr>
        <p:spPr/>
        <p:txBody>
          <a:bodyPr/>
          <a:lstStyle/>
          <a:p>
            <a:pPr>
              <a:defRPr/>
            </a:pPr>
            <a:fld id="{D76C10B8-A85E-469E-9B1E-91A048005545}" type="slidenum">
              <a:rPr lang="en-CA" smtClean="0"/>
              <a:pPr>
                <a:defRPr/>
              </a:pPr>
              <a:t>30</a:t>
            </a:fld>
            <a:endParaRPr lang="en-CA" dirty="0"/>
          </a:p>
        </p:txBody>
      </p:sp>
      <p:sp>
        <p:nvSpPr>
          <p:cNvPr id="5" name="Title 4"/>
          <p:cNvSpPr>
            <a:spLocks noGrp="1"/>
          </p:cNvSpPr>
          <p:nvPr>
            <p:ph type="title"/>
          </p:nvPr>
        </p:nvSpPr>
        <p:spPr/>
        <p:txBody>
          <a:bodyPr/>
          <a:lstStyle/>
          <a:p>
            <a:r>
              <a:rPr lang="en-CA" dirty="0" smtClean="0"/>
              <a:t>COVID-19 Temperature screening</a:t>
            </a:r>
            <a:endParaRPr lang="en-CA" dirty="0"/>
          </a:p>
        </p:txBody>
      </p:sp>
      <p:sp>
        <p:nvSpPr>
          <p:cNvPr id="6" name="Content Placeholder 1"/>
          <p:cNvSpPr txBox="1">
            <a:spLocks/>
          </p:cNvSpPr>
          <p:nvPr/>
        </p:nvSpPr>
        <p:spPr>
          <a:xfrm>
            <a:off x="6023992" y="2457871"/>
            <a:ext cx="5568992" cy="2987353"/>
          </a:xfrm>
          <a:prstGeom prst="rect">
            <a:avLst/>
          </a:prstGeom>
        </p:spPr>
        <p:txBody>
          <a:bodyPr vert="horz" lIns="0" tIns="0" rIns="0" bIns="0" rtlCol="0">
            <a:normAutofit/>
          </a:bodyPr>
          <a:lstStyle>
            <a:lvl1pPr marL="228600" indent="-2286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457200" indent="-228600" algn="l" defTabSz="912813" rtl="0" eaLnBrk="1" fontAlgn="base" hangingPunct="1">
              <a:lnSpc>
                <a:spcPct val="100000"/>
              </a:lnSpc>
              <a:spcBef>
                <a:spcPts val="600"/>
              </a:spcBef>
              <a:spcAft>
                <a:spcPts val="600"/>
              </a:spcAft>
              <a:buClr>
                <a:srgbClr val="E33238"/>
              </a:buClr>
              <a:buFont typeface="+mj-lt"/>
              <a:buAutoNum type="arabicPeriod"/>
              <a:defRPr sz="1600" kern="1200" cap="none" spc="0" baseline="0">
                <a:solidFill>
                  <a:srgbClr val="301C42"/>
                </a:solidFill>
                <a:latin typeface="Arial" pitchFamily="34" charset="0"/>
                <a:ea typeface="+mn-ea"/>
                <a:cs typeface="Arial" pitchFamily="34" charset="0"/>
              </a:defRPr>
            </a:lvl2pPr>
            <a:lvl3pPr marL="685800" indent="-228600" algn="l" defTabSz="912813" rtl="0" eaLnBrk="1" fontAlgn="base" hangingPunct="1">
              <a:lnSpc>
                <a:spcPct val="100000"/>
              </a:lnSpc>
              <a:spcBef>
                <a:spcPts val="600"/>
              </a:spcBef>
              <a:spcAft>
                <a:spcPts val="600"/>
              </a:spcAft>
              <a:buClr>
                <a:srgbClr val="E33238"/>
              </a:buClr>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914400" indent="-2286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1144588" indent="-230188"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1376363" indent="-231775"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1700" dirty="0" smtClean="0"/>
              <a:t>Best Practices: </a:t>
            </a:r>
          </a:p>
          <a:p>
            <a:pPr lvl="1"/>
            <a:r>
              <a:rPr lang="en-CA" dirty="0" smtClean="0"/>
              <a:t>Notify employees you will be collecting personal information from; and</a:t>
            </a:r>
          </a:p>
          <a:p>
            <a:pPr lvl="2"/>
            <a:r>
              <a:rPr lang="en-CA" sz="1400" dirty="0" smtClean="0"/>
              <a:t>Employee consent may not be required; but </a:t>
            </a:r>
          </a:p>
          <a:p>
            <a:pPr lvl="2"/>
            <a:r>
              <a:rPr lang="en-CA" sz="1400" dirty="0" smtClean="0"/>
              <a:t>Minimum obligations require notice of collection.</a:t>
            </a:r>
          </a:p>
          <a:p>
            <a:pPr lvl="1"/>
            <a:r>
              <a:rPr lang="en-CA" dirty="0" smtClean="0"/>
              <a:t>Protect employee privacy during and after screening.</a:t>
            </a:r>
          </a:p>
          <a:p>
            <a:pPr lvl="2"/>
            <a:r>
              <a:rPr lang="en-CA" sz="1400" dirty="0" smtClean="0"/>
              <a:t>Create policies/protocols for handling screening data.</a:t>
            </a:r>
          </a:p>
          <a:p>
            <a:pPr lvl="2"/>
            <a:r>
              <a:rPr lang="en-CA" sz="1400" dirty="0" smtClean="0"/>
              <a:t>Do not collect more information than is reasonably necessary to ensure workplace safety.</a:t>
            </a:r>
          </a:p>
        </p:txBody>
      </p:sp>
    </p:spTree>
    <p:extLst>
      <p:ext uri="{BB962C8B-B14F-4D97-AF65-F5344CB8AC3E}">
        <p14:creationId xmlns:p14="http://schemas.microsoft.com/office/powerpoint/2010/main" val="102395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01" y="2564904"/>
            <a:ext cx="5283200" cy="2448272"/>
          </a:xfrm>
        </p:spPr>
        <p:txBody>
          <a:bodyPr>
            <a:normAutofit/>
          </a:bodyPr>
          <a:lstStyle/>
          <a:p>
            <a:pPr marL="0" indent="0">
              <a:buNone/>
            </a:pPr>
            <a:r>
              <a:rPr lang="en-CA" sz="1800" dirty="0" smtClean="0"/>
              <a:t>Office </a:t>
            </a:r>
            <a:r>
              <a:rPr lang="en-CA" sz="1800" dirty="0"/>
              <a:t>of the Information &amp; Privacy Commissioner for </a:t>
            </a:r>
            <a:r>
              <a:rPr lang="en-CA" sz="1800" dirty="0" smtClean="0"/>
              <a:t>BC (</a:t>
            </a:r>
            <a:r>
              <a:rPr lang="en-CA" sz="1800" i="1" dirty="0" smtClean="0"/>
              <a:t>PIPA</a:t>
            </a:r>
            <a:r>
              <a:rPr lang="en-CA" sz="1800" dirty="0" smtClean="0"/>
              <a:t>)</a:t>
            </a:r>
            <a:endParaRPr lang="en-CA" sz="1800" dirty="0"/>
          </a:p>
          <a:p>
            <a:pPr>
              <a:spcBef>
                <a:spcPts val="600"/>
              </a:spcBef>
            </a:pPr>
            <a:r>
              <a:rPr lang="en-CA" sz="1800" b="0" dirty="0" smtClean="0"/>
              <a:t>“… </a:t>
            </a:r>
            <a:r>
              <a:rPr lang="en-CA" sz="1800" b="0" dirty="0"/>
              <a:t>any initiative would be </a:t>
            </a:r>
            <a:r>
              <a:rPr lang="en-CA" sz="1800" b="0" u="sng" dirty="0"/>
              <a:t>voluntary</a:t>
            </a:r>
            <a:r>
              <a:rPr lang="en-CA" sz="1800" b="0" dirty="0"/>
              <a:t>, would </a:t>
            </a:r>
            <a:r>
              <a:rPr lang="en-CA" sz="1800" b="0" u="sng" dirty="0"/>
              <a:t>collect the minimum</a:t>
            </a:r>
            <a:r>
              <a:rPr lang="en-CA" sz="1800" b="0" dirty="0"/>
              <a:t> amount of personal information necessary, and critically, whatever personal information is collected would </a:t>
            </a:r>
            <a:r>
              <a:rPr lang="en-CA" sz="1800" b="0" u="sng" dirty="0"/>
              <a:t>only be used for the purpose of fighting COVID19</a:t>
            </a:r>
            <a:r>
              <a:rPr lang="en-CA" sz="1800" b="0" dirty="0" smtClean="0"/>
              <a:t>.”</a:t>
            </a:r>
            <a:endParaRPr lang="en-CA" sz="1800" dirty="0" smtClean="0"/>
          </a:p>
        </p:txBody>
      </p:sp>
      <p:sp>
        <p:nvSpPr>
          <p:cNvPr id="3" name="Content Placeholder 2"/>
          <p:cNvSpPr>
            <a:spLocks noGrp="1"/>
          </p:cNvSpPr>
          <p:nvPr>
            <p:ph idx="13"/>
          </p:nvPr>
        </p:nvSpPr>
        <p:spPr>
          <a:xfrm>
            <a:off x="640922" y="5107344"/>
            <a:ext cx="10965183" cy="503855"/>
          </a:xfrm>
        </p:spPr>
        <p:txBody>
          <a:bodyPr>
            <a:noAutofit/>
          </a:bodyPr>
          <a:lstStyle/>
          <a:p>
            <a:pPr marL="0" indent="0">
              <a:spcBef>
                <a:spcPts val="600"/>
              </a:spcBef>
              <a:buNone/>
            </a:pPr>
            <a:r>
              <a:rPr lang="en-CA" sz="1800" dirty="0"/>
              <a:t>Remember: </a:t>
            </a:r>
            <a:r>
              <a:rPr lang="en-CA" sz="1800" b="0" dirty="0"/>
              <a:t>Under section 35 of </a:t>
            </a:r>
            <a:r>
              <a:rPr lang="en-CA" sz="1800" b="0" i="1" dirty="0"/>
              <a:t>PIPA</a:t>
            </a:r>
            <a:r>
              <a:rPr lang="en-CA" sz="1800" b="0" dirty="0"/>
              <a:t>, an organization is required to retain information for </a:t>
            </a:r>
            <a:r>
              <a:rPr lang="en-CA" sz="1800" b="0" u="sng" dirty="0"/>
              <a:t>one year</a:t>
            </a:r>
            <a:r>
              <a:rPr lang="en-CA" sz="1800" b="0" dirty="0"/>
              <a:t> where it is used to make a decision that affects the individual.</a:t>
            </a:r>
          </a:p>
        </p:txBody>
      </p:sp>
      <p:sp>
        <p:nvSpPr>
          <p:cNvPr id="4" name="Slide Number Placeholder 3"/>
          <p:cNvSpPr>
            <a:spLocks noGrp="1"/>
          </p:cNvSpPr>
          <p:nvPr>
            <p:ph type="sldNum" sz="quarter" idx="4"/>
          </p:nvPr>
        </p:nvSpPr>
        <p:spPr/>
        <p:txBody>
          <a:bodyPr/>
          <a:lstStyle/>
          <a:p>
            <a:pPr>
              <a:defRPr/>
            </a:pPr>
            <a:fld id="{D76C10B8-A85E-469E-9B1E-91A048005545}" type="slidenum">
              <a:rPr lang="en-CA" smtClean="0"/>
              <a:pPr>
                <a:defRPr/>
              </a:pPr>
              <a:t>31</a:t>
            </a:fld>
            <a:endParaRPr lang="en-CA" dirty="0"/>
          </a:p>
        </p:txBody>
      </p:sp>
      <p:sp>
        <p:nvSpPr>
          <p:cNvPr id="5" name="Title 4"/>
          <p:cNvSpPr>
            <a:spLocks noGrp="1"/>
          </p:cNvSpPr>
          <p:nvPr>
            <p:ph type="title"/>
          </p:nvPr>
        </p:nvSpPr>
        <p:spPr/>
        <p:txBody>
          <a:bodyPr/>
          <a:lstStyle/>
          <a:p>
            <a:r>
              <a:rPr lang="en-CA" dirty="0" smtClean="0"/>
              <a:t>COVID-19 Contact tracing</a:t>
            </a:r>
            <a:endParaRPr lang="en-CA" dirty="0"/>
          </a:p>
        </p:txBody>
      </p:sp>
      <p:sp>
        <p:nvSpPr>
          <p:cNvPr id="6" name="Content Placeholder 2"/>
          <p:cNvSpPr txBox="1">
            <a:spLocks/>
          </p:cNvSpPr>
          <p:nvPr/>
        </p:nvSpPr>
        <p:spPr>
          <a:xfrm>
            <a:off x="6309784" y="2564904"/>
            <a:ext cx="5283200" cy="490112"/>
          </a:xfrm>
          <a:prstGeom prst="rect">
            <a:avLst/>
          </a:prstGeom>
        </p:spPr>
        <p:txBody>
          <a:bodyPr vert="horz" lIns="0" tIns="0" rIns="0" bIns="0" rtlCol="0">
            <a:normAutofit/>
          </a:bodyPr>
          <a:lstStyle>
            <a:lvl1pPr marL="228600" indent="-2286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457200" indent="-228600" algn="l" defTabSz="912813" rtl="0" eaLnBrk="1" fontAlgn="base" hangingPunct="1">
              <a:lnSpc>
                <a:spcPct val="100000"/>
              </a:lnSpc>
              <a:spcBef>
                <a:spcPts val="600"/>
              </a:spcBef>
              <a:spcAft>
                <a:spcPts val="600"/>
              </a:spcAft>
              <a:buClr>
                <a:srgbClr val="E33238"/>
              </a:buClr>
              <a:buFont typeface="+mj-lt"/>
              <a:buAutoNum type="arabicPeriod"/>
              <a:defRPr sz="1600" kern="1200" cap="none" spc="0" baseline="0">
                <a:solidFill>
                  <a:srgbClr val="301C42"/>
                </a:solidFill>
                <a:latin typeface="Arial" pitchFamily="34" charset="0"/>
                <a:ea typeface="+mn-ea"/>
                <a:cs typeface="Arial" pitchFamily="34" charset="0"/>
              </a:defRPr>
            </a:lvl2pPr>
            <a:lvl3pPr marL="685800" indent="-228600" algn="l" defTabSz="912813" rtl="0" eaLnBrk="1" fontAlgn="base" hangingPunct="1">
              <a:lnSpc>
                <a:spcPct val="100000"/>
              </a:lnSpc>
              <a:spcBef>
                <a:spcPts val="600"/>
              </a:spcBef>
              <a:spcAft>
                <a:spcPts val="600"/>
              </a:spcAft>
              <a:buClr>
                <a:srgbClr val="E33238"/>
              </a:buClr>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914400" indent="-2286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1144588" indent="-231775"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1376363" indent="-231775"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CA" dirty="0" smtClean="0"/>
              <a:t>Additional Federal Guidance (</a:t>
            </a:r>
            <a:r>
              <a:rPr lang="en-CA" i="1" dirty="0" smtClean="0"/>
              <a:t>PIPEDA</a:t>
            </a:r>
            <a:r>
              <a:rPr lang="en-CA" dirty="0" smtClean="0"/>
              <a:t>)</a:t>
            </a:r>
          </a:p>
          <a:p>
            <a:pPr marL="0" indent="0">
              <a:spcBef>
                <a:spcPts val="600"/>
              </a:spcBef>
              <a:buFont typeface="Arial"/>
              <a:buNone/>
            </a:pPr>
            <a:endParaRPr lang="en-CA" dirty="0" smtClean="0"/>
          </a:p>
        </p:txBody>
      </p:sp>
      <p:sp>
        <p:nvSpPr>
          <p:cNvPr id="7" name="Content Placeholder 2"/>
          <p:cNvSpPr txBox="1">
            <a:spLocks/>
          </p:cNvSpPr>
          <p:nvPr/>
        </p:nvSpPr>
        <p:spPr>
          <a:xfrm>
            <a:off x="627801" y="1880048"/>
            <a:ext cx="10965183" cy="396623"/>
          </a:xfrm>
          <a:prstGeom prst="rect">
            <a:avLst/>
          </a:prstGeom>
        </p:spPr>
        <p:txBody>
          <a:bodyPr vert="horz" lIns="0" tIns="0" rIns="0" bIns="0" rtlCol="0">
            <a:normAutofit fontScale="92500"/>
          </a:bodyPr>
          <a:lstStyle>
            <a:lvl1pPr marL="228600" indent="-2286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457200" indent="-228600" algn="l" defTabSz="912813" rtl="0" eaLnBrk="1" fontAlgn="base" hangingPunct="1">
              <a:lnSpc>
                <a:spcPct val="100000"/>
              </a:lnSpc>
              <a:spcBef>
                <a:spcPts val="600"/>
              </a:spcBef>
              <a:spcAft>
                <a:spcPts val="600"/>
              </a:spcAft>
              <a:buClr>
                <a:srgbClr val="E33238"/>
              </a:buClr>
              <a:buFont typeface="+mj-lt"/>
              <a:buAutoNum type="arabicPeriod"/>
              <a:defRPr sz="1600" kern="1200" cap="none" spc="0" baseline="0">
                <a:solidFill>
                  <a:srgbClr val="301C42"/>
                </a:solidFill>
                <a:latin typeface="Arial" pitchFamily="34" charset="0"/>
                <a:ea typeface="+mn-ea"/>
                <a:cs typeface="Arial" pitchFamily="34" charset="0"/>
              </a:defRPr>
            </a:lvl2pPr>
            <a:lvl3pPr marL="685800" indent="-228600" algn="l" defTabSz="912813" rtl="0" eaLnBrk="1" fontAlgn="base" hangingPunct="1">
              <a:lnSpc>
                <a:spcPct val="100000"/>
              </a:lnSpc>
              <a:spcBef>
                <a:spcPts val="600"/>
              </a:spcBef>
              <a:spcAft>
                <a:spcPts val="600"/>
              </a:spcAft>
              <a:buClr>
                <a:srgbClr val="E33238"/>
              </a:buClr>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914400" indent="-2286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1144588" indent="-231775"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1376363" indent="-231775"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CA" dirty="0"/>
              <a:t>Joint Statement by Federal, Provincial and Territorial Privacy </a:t>
            </a:r>
            <a:r>
              <a:rPr lang="en-CA" dirty="0" smtClean="0"/>
              <a:t>Commissioners – May 7, 2020</a:t>
            </a:r>
            <a:endParaRPr lang="en-CA" dirty="0"/>
          </a:p>
        </p:txBody>
      </p:sp>
      <p:sp>
        <p:nvSpPr>
          <p:cNvPr id="8" name="Content Placeholder 2"/>
          <p:cNvSpPr txBox="1">
            <a:spLocks/>
          </p:cNvSpPr>
          <p:nvPr/>
        </p:nvSpPr>
        <p:spPr>
          <a:xfrm>
            <a:off x="6309784" y="3055016"/>
            <a:ext cx="4842932" cy="1814144"/>
          </a:xfrm>
          <a:prstGeom prst="rect">
            <a:avLst/>
          </a:prstGeom>
        </p:spPr>
        <p:txBody>
          <a:bodyPr vert="horz" lIns="0" tIns="0" rIns="0" bIns="0" numCol="2" rtlCol="0">
            <a:normAutofit fontScale="92500" lnSpcReduction="20000"/>
          </a:bodyPr>
          <a:lstStyle>
            <a:lvl1pPr marL="228600" indent="-228600" algn="l" defTabSz="912813" rtl="0" eaLnBrk="1" fontAlgn="base" hangingPunct="1">
              <a:lnSpc>
                <a:spcPct val="100000"/>
              </a:lnSpc>
              <a:spcBef>
                <a:spcPts val="1200"/>
              </a:spcBef>
              <a:spcAft>
                <a:spcPts val="600"/>
              </a:spcAft>
              <a:buClr>
                <a:srgbClr val="E33238"/>
              </a:buClr>
              <a:buSzPct val="126000"/>
              <a:buFont typeface="Arial"/>
              <a:buChar char="•"/>
              <a:defRPr sz="2000" b="1" kern="1200" cap="none" spc="0" baseline="0">
                <a:solidFill>
                  <a:srgbClr val="301C42"/>
                </a:solidFill>
                <a:latin typeface="+mn-lt"/>
                <a:ea typeface="+mn-ea"/>
                <a:cs typeface="Arial" pitchFamily="34" charset="0"/>
              </a:defRPr>
            </a:lvl1pPr>
            <a:lvl2pPr marL="457200" indent="-228600" algn="l" defTabSz="912813" rtl="0" eaLnBrk="1" fontAlgn="base" hangingPunct="1">
              <a:lnSpc>
                <a:spcPct val="100000"/>
              </a:lnSpc>
              <a:spcBef>
                <a:spcPts val="600"/>
              </a:spcBef>
              <a:spcAft>
                <a:spcPts val="600"/>
              </a:spcAft>
              <a:buClr>
                <a:srgbClr val="E33238"/>
              </a:buClr>
              <a:buFont typeface="+mj-lt"/>
              <a:buAutoNum type="arabicPeriod"/>
              <a:defRPr sz="1600" kern="1200" cap="none" spc="0" baseline="0">
                <a:solidFill>
                  <a:srgbClr val="301C42"/>
                </a:solidFill>
                <a:latin typeface="Arial" pitchFamily="34" charset="0"/>
                <a:ea typeface="+mn-ea"/>
                <a:cs typeface="Arial" pitchFamily="34" charset="0"/>
              </a:defRPr>
            </a:lvl2pPr>
            <a:lvl3pPr marL="685800" indent="-228600" algn="l" defTabSz="912813" rtl="0" eaLnBrk="1" fontAlgn="base" hangingPunct="1">
              <a:lnSpc>
                <a:spcPct val="100000"/>
              </a:lnSpc>
              <a:spcBef>
                <a:spcPts val="600"/>
              </a:spcBef>
              <a:spcAft>
                <a:spcPts val="600"/>
              </a:spcAft>
              <a:buClr>
                <a:srgbClr val="E33238"/>
              </a:buClr>
              <a:buFont typeface="Arial" panose="020B0604020202020204" pitchFamily="34" charset="0"/>
              <a:buChar char="•"/>
              <a:defRPr sz="1600" kern="1200" cap="none" spc="0" baseline="0">
                <a:solidFill>
                  <a:srgbClr val="301C42"/>
                </a:solidFill>
                <a:latin typeface="Arial" pitchFamily="34" charset="0"/>
                <a:ea typeface="+mn-ea"/>
                <a:cs typeface="Arial" pitchFamily="34" charset="0"/>
              </a:defRPr>
            </a:lvl3pPr>
            <a:lvl4pPr marL="914400" indent="-228600" algn="l" defTabSz="912813" rtl="0" eaLnBrk="1" fontAlgn="base" hangingPunct="1">
              <a:lnSpc>
                <a:spcPct val="100000"/>
              </a:lnSpc>
              <a:spcBef>
                <a:spcPts val="600"/>
              </a:spcBef>
              <a:spcAft>
                <a:spcPts val="600"/>
              </a:spcAft>
              <a:buClr>
                <a:srgbClr val="E33238"/>
              </a:buClr>
              <a:buFont typeface="Lucida Grande"/>
              <a:buChar char="–"/>
              <a:defRPr sz="1600" kern="1200" cap="none" spc="0" baseline="0">
                <a:solidFill>
                  <a:srgbClr val="301C42"/>
                </a:solidFill>
                <a:latin typeface="Arial" pitchFamily="34" charset="0"/>
                <a:ea typeface="+mn-ea"/>
                <a:cs typeface="Arial" pitchFamily="34" charset="0"/>
              </a:defRPr>
            </a:lvl4pPr>
            <a:lvl5pPr marL="1144588" indent="-231775" algn="l" defTabSz="912813" rtl="0" eaLnBrk="1" fontAlgn="base" hangingPunct="1">
              <a:lnSpc>
                <a:spcPct val="90000"/>
              </a:lnSpc>
              <a:spcBef>
                <a:spcPts val="600"/>
              </a:spcBef>
              <a:spcAft>
                <a:spcPts val="600"/>
              </a:spcAft>
              <a:buClr>
                <a:srgbClr val="E33238"/>
              </a:buClr>
              <a:buSzPct val="120000"/>
              <a:buFont typeface="Arial" pitchFamily="34" charset="0"/>
              <a:buChar char="•"/>
              <a:defRPr sz="1600" kern="1200" cap="none" spc="100" baseline="0">
                <a:solidFill>
                  <a:srgbClr val="301C42"/>
                </a:solidFill>
                <a:latin typeface="Arial" pitchFamily="34" charset="0"/>
                <a:ea typeface="+mn-ea"/>
                <a:cs typeface="+mn-cs"/>
              </a:defRPr>
            </a:lvl5pPr>
            <a:lvl6pPr marL="1376363" indent="-231775" algn="l" defTabSz="914377" rtl="0" eaLnBrk="1" latinLnBrk="0" hangingPunct="1">
              <a:lnSpc>
                <a:spcPct val="90000"/>
              </a:lnSpc>
              <a:spcBef>
                <a:spcPts val="600"/>
              </a:spcBef>
              <a:buClr>
                <a:srgbClr val="E33238"/>
              </a:buClr>
              <a:buSzPct val="120000"/>
              <a:buFont typeface="Arial"/>
              <a:buChar char="•"/>
              <a:defRPr sz="1600" kern="1200" cap="none" baseline="0">
                <a:solidFill>
                  <a:srgbClr val="301C42"/>
                </a:solidFill>
                <a:latin typeface="Arial" pitchFamily="34" charset="0"/>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CA" sz="1400" dirty="0" smtClean="0"/>
              <a:t>Consent &amp; Trust;</a:t>
            </a:r>
          </a:p>
          <a:p>
            <a:pPr lvl="1"/>
            <a:r>
              <a:rPr lang="en-CA" sz="1400" dirty="0" smtClean="0"/>
              <a:t>Legal Authority; </a:t>
            </a:r>
          </a:p>
          <a:p>
            <a:pPr lvl="1"/>
            <a:r>
              <a:rPr lang="en-CA" sz="1400" dirty="0" smtClean="0"/>
              <a:t>Necessity and Proportionality;</a:t>
            </a:r>
          </a:p>
          <a:p>
            <a:pPr marL="800100" lvl="2" indent="-342900">
              <a:buFont typeface="+mj-lt"/>
              <a:buAutoNum type="alphaLcPeriod"/>
            </a:pPr>
            <a:r>
              <a:rPr lang="en-CA" sz="1400" dirty="0" smtClean="0"/>
              <a:t>Effectiveness,</a:t>
            </a:r>
          </a:p>
          <a:p>
            <a:pPr marL="800100" lvl="2" indent="-342900">
              <a:buFont typeface="+mj-lt"/>
              <a:buAutoNum type="alphaLcPeriod"/>
            </a:pPr>
            <a:r>
              <a:rPr lang="en-CA" sz="1400" dirty="0" smtClean="0"/>
              <a:t>Minimal Intrusiveness.   </a:t>
            </a:r>
          </a:p>
          <a:p>
            <a:pPr lvl="1"/>
            <a:r>
              <a:rPr lang="en-CA" sz="1400" dirty="0" smtClean="0"/>
              <a:t>Purpose Limitation; </a:t>
            </a:r>
          </a:p>
          <a:p>
            <a:pPr lvl="1"/>
            <a:r>
              <a:rPr lang="en-CA" sz="1400" dirty="0" smtClean="0"/>
              <a:t>Time-limitations; </a:t>
            </a:r>
          </a:p>
          <a:p>
            <a:pPr lvl="1"/>
            <a:r>
              <a:rPr lang="en-CA" sz="1400" dirty="0" smtClean="0"/>
              <a:t>Transparency;</a:t>
            </a:r>
          </a:p>
          <a:p>
            <a:pPr lvl="1"/>
            <a:r>
              <a:rPr lang="en-CA" sz="1400" dirty="0"/>
              <a:t>De-identification; </a:t>
            </a:r>
          </a:p>
          <a:p>
            <a:pPr lvl="1"/>
            <a:r>
              <a:rPr lang="en-CA" sz="1400" dirty="0" smtClean="0"/>
              <a:t>Accountability; and</a:t>
            </a:r>
          </a:p>
          <a:p>
            <a:pPr lvl="1"/>
            <a:r>
              <a:rPr lang="en-CA" sz="1400" dirty="0" smtClean="0"/>
              <a:t>Safeguards. </a:t>
            </a:r>
          </a:p>
        </p:txBody>
      </p:sp>
    </p:spTree>
    <p:extLst>
      <p:ext uri="{BB962C8B-B14F-4D97-AF65-F5344CB8AC3E}">
        <p14:creationId xmlns:p14="http://schemas.microsoft.com/office/powerpoint/2010/main" val="13203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Modernizing Employment Agreements</a:t>
            </a:r>
          </a:p>
        </p:txBody>
      </p:sp>
    </p:spTree>
    <p:extLst>
      <p:ext uri="{BB962C8B-B14F-4D97-AF65-F5344CB8AC3E}">
        <p14:creationId xmlns:p14="http://schemas.microsoft.com/office/powerpoint/2010/main" val="1710938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pour une image  13"/>
          <p:cNvSpPr>
            <a:spLocks noGrp="1"/>
          </p:cNvSpPr>
          <p:nvPr>
            <p:ph type="pic" sz="quarter" idx="15"/>
          </p:nvPr>
        </p:nvSpPr>
        <p:spPr/>
      </p:sp>
      <p:sp>
        <p:nvSpPr>
          <p:cNvPr id="13" name="Espace réservé du contenu 12"/>
          <p:cNvSpPr>
            <a:spLocks noGrp="1"/>
          </p:cNvSpPr>
          <p:nvPr>
            <p:ph idx="1"/>
          </p:nvPr>
        </p:nvSpPr>
        <p:spPr/>
        <p:txBody>
          <a:bodyPr>
            <a:normAutofit fontScale="92500" lnSpcReduction="20000"/>
          </a:bodyPr>
          <a:lstStyle/>
          <a:p>
            <a:r>
              <a:rPr lang="en-CA" dirty="0"/>
              <a:t>To accord for the new challenges arising from COVID-19, employers must take steps to ensure their employment agreements provide adequate tools and contractual rights to respond to </a:t>
            </a:r>
            <a:r>
              <a:rPr lang="en-CA" dirty="0" smtClean="0"/>
              <a:t>the changing </a:t>
            </a:r>
            <a:r>
              <a:rPr lang="en-CA" dirty="0"/>
              <a:t>needs of the employment relationship. </a:t>
            </a:r>
          </a:p>
          <a:p>
            <a:r>
              <a:rPr lang="en-CA" dirty="0" smtClean="0"/>
              <a:t>Employers should update employment contracts to include: </a:t>
            </a:r>
          </a:p>
          <a:p>
            <a:pPr lvl="1"/>
            <a:r>
              <a:rPr lang="en-CA" dirty="0" smtClean="0"/>
              <a:t>Contractual rights to layoff employees; </a:t>
            </a:r>
          </a:p>
          <a:p>
            <a:pPr lvl="1"/>
            <a:r>
              <a:rPr lang="en-CA" dirty="0" smtClean="0"/>
              <a:t>Avoid language that precludes the employer from making any unilateral changes to contractual terms; and</a:t>
            </a:r>
          </a:p>
          <a:p>
            <a:pPr lvl="1"/>
            <a:r>
              <a:rPr lang="en-CA" dirty="0"/>
              <a:t>Ensure </a:t>
            </a:r>
            <a:r>
              <a:rPr lang="en-CA" dirty="0" smtClean="0"/>
              <a:t>terms </a:t>
            </a:r>
            <a:r>
              <a:rPr lang="en-CA" dirty="0"/>
              <a:t>provide for explicit notice/pay </a:t>
            </a:r>
            <a:r>
              <a:rPr lang="en-CA" dirty="0" smtClean="0"/>
              <a:t>entitlements, to prevent the application of common law reasonable notice.</a:t>
            </a:r>
            <a:endParaRPr lang="en-CA" dirty="0"/>
          </a:p>
        </p:txBody>
      </p:sp>
      <p:sp>
        <p:nvSpPr>
          <p:cNvPr id="12" name="Titre 11"/>
          <p:cNvSpPr>
            <a:spLocks noGrp="1"/>
          </p:cNvSpPr>
          <p:nvPr>
            <p:ph type="title"/>
          </p:nvPr>
        </p:nvSpPr>
        <p:spPr/>
        <p:txBody>
          <a:bodyPr/>
          <a:lstStyle/>
          <a:p>
            <a:r>
              <a:rPr lang="en-CA" dirty="0"/>
              <a:t>Updating employment agreements</a:t>
            </a:r>
          </a:p>
        </p:txBody>
      </p:sp>
      <p:pic>
        <p:nvPicPr>
          <p:cNvPr id="9" name="Espace réservé pour une 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1479550"/>
            <a:ext cx="4364038" cy="4421188"/>
          </a:xfrm>
          <a:prstGeom prst="rect">
            <a:avLst/>
          </a:prstGeom>
        </p:spPr>
      </p:pic>
      <p:sp>
        <p:nvSpPr>
          <p:cNvPr id="2" name="Slide Number Placeholder 1"/>
          <p:cNvSpPr>
            <a:spLocks noGrp="1"/>
          </p:cNvSpPr>
          <p:nvPr>
            <p:ph type="sldNum" sz="quarter" idx="4"/>
          </p:nvPr>
        </p:nvSpPr>
        <p:spPr/>
        <p:txBody>
          <a:bodyPr/>
          <a:lstStyle/>
          <a:p>
            <a:pPr>
              <a:defRPr/>
            </a:pPr>
            <a:fld id="{D76C10B8-A85E-469E-9B1E-91A048005545}" type="slidenum">
              <a:rPr lang="en-CA" smtClean="0"/>
              <a:pPr>
                <a:defRPr/>
              </a:pPr>
              <a:t>33</a:t>
            </a:fld>
            <a:endParaRPr lang="en-CA" dirty="0"/>
          </a:p>
        </p:txBody>
      </p:sp>
    </p:spTree>
    <p:extLst>
      <p:ext uri="{BB962C8B-B14F-4D97-AF65-F5344CB8AC3E}">
        <p14:creationId xmlns:p14="http://schemas.microsoft.com/office/powerpoint/2010/main" val="3367151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01" y="2024063"/>
            <a:ext cx="4316071" cy="3877229"/>
          </a:xfrm>
        </p:spPr>
        <p:txBody>
          <a:bodyPr>
            <a:normAutofit fontScale="92500" lnSpcReduction="10000"/>
          </a:bodyPr>
          <a:lstStyle/>
          <a:p>
            <a:pPr marL="0" indent="0">
              <a:buNone/>
            </a:pPr>
            <a:r>
              <a:rPr lang="en-CA" dirty="0"/>
              <a:t>Best Practices: </a:t>
            </a:r>
          </a:p>
          <a:p>
            <a:pPr marL="685800" lvl="1" indent="-457200"/>
            <a:r>
              <a:rPr lang="en-CA" dirty="0"/>
              <a:t>Obtain written consent from the employee via a revised Employment Agreement for changes that are likely to be considered </a:t>
            </a:r>
            <a:r>
              <a:rPr lang="en-CA" dirty="0" smtClean="0"/>
              <a:t>fundamental;</a:t>
            </a:r>
          </a:p>
          <a:p>
            <a:pPr marL="685800" lvl="1" indent="-457200"/>
            <a:r>
              <a:rPr lang="en-CA" dirty="0" smtClean="0"/>
              <a:t>Support </a:t>
            </a:r>
            <a:r>
              <a:rPr lang="en-CA" dirty="0"/>
              <a:t>the change with consideration (i.e. one time bonus payment, salary increase, extra vacation days, etc</a:t>
            </a:r>
            <a:r>
              <a:rPr lang="en-CA" dirty="0" smtClean="0"/>
              <a:t>.);</a:t>
            </a:r>
          </a:p>
          <a:p>
            <a:pPr marL="685800" lvl="1" indent="-457200"/>
            <a:r>
              <a:rPr lang="en-CA" dirty="0" smtClean="0"/>
              <a:t>Present </a:t>
            </a:r>
            <a:r>
              <a:rPr lang="en-CA" dirty="0"/>
              <a:t>the change as an offer, which the employee can elect to accept or refuse; </a:t>
            </a:r>
            <a:r>
              <a:rPr lang="en-CA" dirty="0" smtClean="0"/>
              <a:t>and</a:t>
            </a:r>
          </a:p>
          <a:p>
            <a:pPr marL="685800" lvl="1" indent="-457200"/>
            <a:r>
              <a:rPr lang="en-CA" dirty="0" smtClean="0"/>
              <a:t>Refrain </a:t>
            </a:r>
            <a:r>
              <a:rPr lang="en-CA" dirty="0"/>
              <a:t>from making any implicit or explicit threats related to termination, as this may jeopardize the consent of the employee.</a:t>
            </a:r>
          </a:p>
          <a:p>
            <a:endParaRPr lang="en-CA" dirty="0"/>
          </a:p>
        </p:txBody>
      </p:sp>
      <p:sp>
        <p:nvSpPr>
          <p:cNvPr id="3" name="Content Placeholder 2"/>
          <p:cNvSpPr>
            <a:spLocks noGrp="1"/>
          </p:cNvSpPr>
          <p:nvPr>
            <p:ph idx="13"/>
          </p:nvPr>
        </p:nvSpPr>
        <p:spPr>
          <a:xfrm>
            <a:off x="5303912" y="2420887"/>
            <a:ext cx="6408712" cy="3312369"/>
          </a:xfrm>
        </p:spPr>
        <p:txBody>
          <a:bodyPr>
            <a:normAutofit fontScale="85000" lnSpcReduction="20000"/>
          </a:bodyPr>
          <a:lstStyle/>
          <a:p>
            <a:pPr marL="0" indent="0">
              <a:spcBef>
                <a:spcPts val="600"/>
              </a:spcBef>
              <a:buNone/>
            </a:pPr>
            <a:r>
              <a:rPr lang="en-CA" sz="1900" dirty="0" smtClean="0"/>
              <a:t>What if </a:t>
            </a:r>
            <a:r>
              <a:rPr lang="en-CA" sz="1900" dirty="0"/>
              <a:t>the employee refuses to </a:t>
            </a:r>
            <a:r>
              <a:rPr lang="en-CA" sz="1900" dirty="0" smtClean="0"/>
              <a:t>sign - </a:t>
            </a:r>
            <a:r>
              <a:rPr lang="en-CA" sz="1900" dirty="0"/>
              <a:t>consult with </a:t>
            </a:r>
            <a:r>
              <a:rPr lang="en-CA" sz="1900" dirty="0" smtClean="0"/>
              <a:t>counsel</a:t>
            </a:r>
            <a:r>
              <a:rPr lang="en-CA" sz="1900" dirty="0"/>
              <a:t>!</a:t>
            </a:r>
          </a:p>
          <a:p>
            <a:pPr>
              <a:spcBef>
                <a:spcPts val="600"/>
              </a:spcBef>
            </a:pPr>
            <a:r>
              <a:rPr lang="en-CA" sz="1900" dirty="0"/>
              <a:t>Options may include:</a:t>
            </a:r>
          </a:p>
          <a:p>
            <a:pPr lvl="1">
              <a:buFont typeface="Arial" panose="020B0604020202020204" pitchFamily="34" charset="0"/>
              <a:buChar char="•"/>
            </a:pPr>
            <a:r>
              <a:rPr lang="en-CA" dirty="0"/>
              <a:t>Allowing the employee to continue working under existing arrangement with no </a:t>
            </a:r>
            <a:r>
              <a:rPr lang="en-CA" dirty="0" smtClean="0"/>
              <a:t>changes;</a:t>
            </a:r>
            <a:endParaRPr lang="en-CA" dirty="0"/>
          </a:p>
          <a:p>
            <a:pPr lvl="1">
              <a:buFont typeface="Arial" panose="020B0604020202020204" pitchFamily="34" charset="0"/>
              <a:buChar char="•"/>
            </a:pPr>
            <a:r>
              <a:rPr lang="en-CA" dirty="0"/>
              <a:t>Terminating the employee on a without-cause basis by providing applicable termination </a:t>
            </a:r>
            <a:r>
              <a:rPr lang="en-CA" dirty="0" smtClean="0"/>
              <a:t>entitlements; or</a:t>
            </a:r>
            <a:endParaRPr lang="en-CA" dirty="0"/>
          </a:p>
          <a:p>
            <a:pPr lvl="1">
              <a:buFont typeface="Arial" panose="020B0604020202020204" pitchFamily="34" charset="0"/>
              <a:buChar char="•"/>
            </a:pPr>
            <a:r>
              <a:rPr lang="en-CA" dirty="0" smtClean="0"/>
              <a:t>Providing </a:t>
            </a:r>
            <a:r>
              <a:rPr lang="en-CA" dirty="0"/>
              <a:t>the employee with the applicable amount of termination notice (by way of working notice) in writing, along with a fresh employment offer effective at the end of the working notice period.</a:t>
            </a:r>
          </a:p>
          <a:p>
            <a:pPr>
              <a:spcBef>
                <a:spcPts val="600"/>
              </a:spcBef>
              <a:buFont typeface="Arial" panose="020B0604020202020204" pitchFamily="34" charset="0"/>
              <a:buChar char="•"/>
            </a:pPr>
            <a:r>
              <a:rPr lang="en-CA" sz="1800" b="0" dirty="0" smtClean="0"/>
              <a:t>If </a:t>
            </a:r>
            <a:r>
              <a:rPr lang="en-CA" sz="1800" b="0" dirty="0"/>
              <a:t>changes </a:t>
            </a:r>
            <a:r>
              <a:rPr lang="en-CA" sz="1800" b="0" dirty="0" smtClean="0"/>
              <a:t>are </a:t>
            </a:r>
            <a:r>
              <a:rPr lang="en-CA" sz="1800" b="0" dirty="0"/>
              <a:t>unlikely to be </a:t>
            </a:r>
            <a:r>
              <a:rPr lang="en-CA" sz="1800" b="0" dirty="0" smtClean="0"/>
              <a:t>‘fundamental’, </a:t>
            </a:r>
            <a:r>
              <a:rPr lang="en-CA" sz="1800" b="0" dirty="0"/>
              <a:t>an </a:t>
            </a:r>
            <a:r>
              <a:rPr lang="en-CA" sz="1800" b="0" dirty="0" smtClean="0"/>
              <a:t>employer </a:t>
            </a:r>
            <a:r>
              <a:rPr lang="en-CA" sz="1800" b="0" dirty="0"/>
              <a:t>may consider imposing the change unilaterally and without </a:t>
            </a:r>
            <a:r>
              <a:rPr lang="en-CA" sz="1800" b="0" dirty="0" smtClean="0"/>
              <a:t>consent. However, this </a:t>
            </a:r>
            <a:r>
              <a:rPr lang="en-CA" sz="1800" b="0" dirty="0"/>
              <a:t>approach should only be considered where the risks are understood and </a:t>
            </a:r>
            <a:r>
              <a:rPr lang="en-CA" sz="1800" b="0" dirty="0" smtClean="0"/>
              <a:t>accepted (</a:t>
            </a:r>
            <a:r>
              <a:rPr lang="en-CA" sz="1800" b="0" u="sng" dirty="0" smtClean="0"/>
              <a:t>consult with counsel first</a:t>
            </a:r>
            <a:r>
              <a:rPr lang="en-CA" sz="1800" b="0" dirty="0" smtClean="0"/>
              <a:t>).</a:t>
            </a:r>
            <a:endParaRPr lang="en-CA" sz="1800" b="0" dirty="0"/>
          </a:p>
        </p:txBody>
      </p:sp>
      <p:sp>
        <p:nvSpPr>
          <p:cNvPr id="4" name="Slide Number Placeholder 3"/>
          <p:cNvSpPr>
            <a:spLocks noGrp="1"/>
          </p:cNvSpPr>
          <p:nvPr>
            <p:ph type="sldNum" sz="quarter" idx="4"/>
          </p:nvPr>
        </p:nvSpPr>
        <p:spPr/>
        <p:txBody>
          <a:bodyPr/>
          <a:lstStyle/>
          <a:p>
            <a:pPr>
              <a:defRPr/>
            </a:pPr>
            <a:fld id="{D76C10B8-A85E-469E-9B1E-91A048005545}" type="slidenum">
              <a:rPr lang="en-CA" smtClean="0"/>
              <a:pPr>
                <a:defRPr/>
              </a:pPr>
              <a:t>34</a:t>
            </a:fld>
            <a:endParaRPr lang="en-CA" dirty="0"/>
          </a:p>
        </p:txBody>
      </p:sp>
      <p:sp>
        <p:nvSpPr>
          <p:cNvPr id="5" name="Title 4"/>
          <p:cNvSpPr>
            <a:spLocks noGrp="1"/>
          </p:cNvSpPr>
          <p:nvPr>
            <p:ph type="title"/>
          </p:nvPr>
        </p:nvSpPr>
        <p:spPr/>
        <p:txBody>
          <a:bodyPr/>
          <a:lstStyle/>
          <a:p>
            <a:r>
              <a:rPr lang="en-CA" dirty="0" smtClean="0"/>
              <a:t>Protecting against constructive dismissal</a:t>
            </a:r>
            <a:endParaRPr lang="en-CA" dirty="0"/>
          </a:p>
        </p:txBody>
      </p:sp>
    </p:spTree>
    <p:extLst>
      <p:ext uri="{BB962C8B-B14F-4D97-AF65-F5344CB8AC3E}">
        <p14:creationId xmlns:p14="http://schemas.microsoft.com/office/powerpoint/2010/main" val="245609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sz="4000" dirty="0" smtClean="0"/>
              <a:t>Questions?</a:t>
            </a:r>
            <a:endParaRPr lang="fr-CA" sz="4000" dirty="0"/>
          </a:p>
        </p:txBody>
      </p:sp>
      <p:grpSp>
        <p:nvGrpSpPr>
          <p:cNvPr id="25" name="Group 24"/>
          <p:cNvGrpSpPr/>
          <p:nvPr/>
        </p:nvGrpSpPr>
        <p:grpSpPr>
          <a:xfrm>
            <a:off x="1624915" y="2133600"/>
            <a:ext cx="4356167" cy="1463040"/>
            <a:chOff x="5029200" y="2057400"/>
            <a:chExt cx="4287092" cy="1463040"/>
          </a:xfrm>
        </p:grpSpPr>
        <p:cxnSp>
          <p:nvCxnSpPr>
            <p:cNvPr id="26" name="Straight Connector 25"/>
            <p:cNvCxnSpPr/>
            <p:nvPr/>
          </p:nvCxnSpPr>
          <p:spPr>
            <a:xfrm>
              <a:off x="5029200" y="3520440"/>
              <a:ext cx="3810000" cy="0"/>
            </a:xfrm>
            <a:prstGeom prst="line">
              <a:avLst/>
            </a:prstGeom>
            <a:ln w="38100"/>
          </p:spPr>
          <p:style>
            <a:lnRef idx="1">
              <a:schemeClr val="accent3"/>
            </a:lnRef>
            <a:fillRef idx="0">
              <a:schemeClr val="accent3"/>
            </a:fillRef>
            <a:effectRef idx="0">
              <a:schemeClr val="accent3"/>
            </a:effectRef>
            <a:fontRef idx="minor">
              <a:schemeClr val="tx1"/>
            </a:fontRef>
          </p:style>
        </p:cxnSp>
        <p:grpSp>
          <p:nvGrpSpPr>
            <p:cNvPr id="28" name="Group 27"/>
            <p:cNvGrpSpPr/>
            <p:nvPr/>
          </p:nvGrpSpPr>
          <p:grpSpPr>
            <a:xfrm>
              <a:off x="6629399" y="2057400"/>
              <a:ext cx="2686893" cy="1384995"/>
              <a:chOff x="6629399" y="2018270"/>
              <a:chExt cx="2686893" cy="1384995"/>
            </a:xfrm>
          </p:grpSpPr>
          <p:sp>
            <p:nvSpPr>
              <p:cNvPr id="29" name="TextBox 28"/>
              <p:cNvSpPr txBox="1"/>
              <p:nvPr/>
            </p:nvSpPr>
            <p:spPr>
              <a:xfrm>
                <a:off x="6629399" y="2018270"/>
                <a:ext cx="2686893" cy="1384995"/>
              </a:xfrm>
              <a:prstGeom prst="rect">
                <a:avLst/>
              </a:prstGeom>
              <a:noFill/>
            </p:spPr>
            <p:txBody>
              <a:bodyPr wrap="square" rtlCol="0">
                <a:spAutoFit/>
              </a:bodyPr>
              <a:lstStyle/>
              <a:p>
                <a:r>
                  <a:rPr lang="en-CA" sz="1900" b="1" dirty="0" smtClean="0"/>
                  <a:t>MAX BRUNETTE</a:t>
                </a:r>
              </a:p>
              <a:p>
                <a:r>
                  <a:rPr lang="en-CA" sz="1100" i="1" dirty="0" smtClean="0">
                    <a:solidFill>
                      <a:srgbClr val="FF0000"/>
                    </a:solidFill>
                  </a:rPr>
                  <a:t>Partner; Employment &amp; Labour Practice Group Leader (Vancouver, Calgary)</a:t>
                </a:r>
              </a:p>
              <a:p>
                <a:pPr marL="365760">
                  <a:spcBef>
                    <a:spcPts val="600"/>
                  </a:spcBef>
                </a:pPr>
                <a:r>
                  <a:rPr lang="en-CA" sz="1100" dirty="0">
                    <a:solidFill>
                      <a:srgbClr val="281D39"/>
                    </a:solidFill>
                    <a:cs typeface="Arial"/>
                  </a:rPr>
                  <a:t>m</a:t>
                </a:r>
                <a:r>
                  <a:rPr lang="en-CA" sz="1100" dirty="0" smtClean="0">
                    <a:solidFill>
                      <a:srgbClr val="281D39"/>
                    </a:solidFill>
                    <a:cs typeface="Arial"/>
                  </a:rPr>
                  <a:t>ax.brunette@gowlingwlg.com</a:t>
                </a:r>
              </a:p>
              <a:p>
                <a:pPr marL="365760">
                  <a:spcBef>
                    <a:spcPts val="600"/>
                  </a:spcBef>
                </a:pPr>
                <a:r>
                  <a:rPr lang="en-CA" sz="1100" dirty="0" smtClean="0"/>
                  <a:t>+</a:t>
                </a:r>
                <a:r>
                  <a:rPr lang="en-CA" sz="1100" dirty="0"/>
                  <a:t>1 </a:t>
                </a:r>
                <a:r>
                  <a:rPr lang="en-CA" sz="1100" dirty="0" smtClean="0"/>
                  <a:t>604 443 7635</a:t>
                </a:r>
                <a:endParaRPr lang="en-US" sz="1100" i="1" dirty="0">
                  <a:solidFill>
                    <a:srgbClr val="FF0000"/>
                  </a:solidFill>
                </a:endParaRPr>
              </a:p>
              <a:p>
                <a:endParaRPr lang="en-CA" sz="1100" i="1" dirty="0">
                  <a:solidFill>
                    <a:srgbClr val="FF0000"/>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511" y="2761172"/>
                <a:ext cx="246889" cy="181672"/>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611" y="2985489"/>
                <a:ext cx="170689" cy="245873"/>
              </a:xfrm>
              <a:prstGeom prst="rect">
                <a:avLst/>
              </a:prstGeom>
            </p:spPr>
          </p:pic>
        </p:grpSp>
      </p:grpSp>
      <p:grpSp>
        <p:nvGrpSpPr>
          <p:cNvPr id="46" name="Group 45"/>
          <p:cNvGrpSpPr/>
          <p:nvPr/>
        </p:nvGrpSpPr>
        <p:grpSpPr>
          <a:xfrm>
            <a:off x="6489358" y="2133600"/>
            <a:ext cx="4663359" cy="1463040"/>
            <a:chOff x="5029200" y="2057400"/>
            <a:chExt cx="4170017" cy="1463040"/>
          </a:xfrm>
        </p:grpSpPr>
        <p:cxnSp>
          <p:nvCxnSpPr>
            <p:cNvPr id="47" name="Straight Connector 46"/>
            <p:cNvCxnSpPr/>
            <p:nvPr/>
          </p:nvCxnSpPr>
          <p:spPr>
            <a:xfrm>
              <a:off x="5029200" y="3520440"/>
              <a:ext cx="3810000" cy="0"/>
            </a:xfrm>
            <a:prstGeom prst="line">
              <a:avLst/>
            </a:prstGeom>
            <a:ln w="38100"/>
          </p:spPr>
          <p:style>
            <a:lnRef idx="1">
              <a:schemeClr val="accent3"/>
            </a:lnRef>
            <a:fillRef idx="0">
              <a:schemeClr val="accent3"/>
            </a:fillRef>
            <a:effectRef idx="0">
              <a:schemeClr val="accent3"/>
            </a:effectRef>
            <a:fontRef idx="minor">
              <a:schemeClr val="tx1"/>
            </a:fontRef>
          </p:style>
        </p:cxnSp>
        <p:grpSp>
          <p:nvGrpSpPr>
            <p:cNvPr id="49" name="Group 48"/>
            <p:cNvGrpSpPr/>
            <p:nvPr/>
          </p:nvGrpSpPr>
          <p:grpSpPr>
            <a:xfrm>
              <a:off x="6629400" y="2057400"/>
              <a:ext cx="2569817" cy="1384995"/>
              <a:chOff x="6629400" y="2018270"/>
              <a:chExt cx="2569817" cy="1384995"/>
            </a:xfrm>
          </p:grpSpPr>
          <p:sp>
            <p:nvSpPr>
              <p:cNvPr id="50" name="TextBox 49"/>
              <p:cNvSpPr txBox="1"/>
              <p:nvPr/>
            </p:nvSpPr>
            <p:spPr>
              <a:xfrm>
                <a:off x="6629400" y="2018270"/>
                <a:ext cx="2569817" cy="1384995"/>
              </a:xfrm>
              <a:prstGeom prst="rect">
                <a:avLst/>
              </a:prstGeom>
              <a:noFill/>
            </p:spPr>
            <p:txBody>
              <a:bodyPr wrap="square" rtlCol="0">
                <a:spAutoFit/>
              </a:bodyPr>
              <a:lstStyle/>
              <a:p>
                <a:r>
                  <a:rPr lang="en-CA" sz="1900" b="1" dirty="0" smtClean="0"/>
                  <a:t>AMY-LYNN KOSICK</a:t>
                </a:r>
              </a:p>
              <a:p>
                <a:r>
                  <a:rPr lang="en-CA" sz="1100" i="1" dirty="0" smtClean="0">
                    <a:solidFill>
                      <a:srgbClr val="FF0000"/>
                    </a:solidFill>
                  </a:rPr>
                  <a:t>Associate</a:t>
                </a:r>
              </a:p>
              <a:p>
                <a:r>
                  <a:rPr lang="en-CA" sz="1100" i="1" dirty="0" smtClean="0">
                    <a:solidFill>
                      <a:schemeClr val="bg1"/>
                    </a:solidFill>
                  </a:rPr>
                  <a:t>Head of a service area</a:t>
                </a:r>
              </a:p>
              <a:p>
                <a:pPr marL="365760">
                  <a:spcBef>
                    <a:spcPts val="600"/>
                  </a:spcBef>
                </a:pPr>
                <a:r>
                  <a:rPr lang="en-CA" sz="1100" dirty="0" smtClean="0">
                    <a:solidFill>
                      <a:srgbClr val="281D39"/>
                    </a:solidFill>
                    <a:cs typeface="Arial"/>
                  </a:rPr>
                  <a:t>amy-lynn.kosick@gowlingwlg.com</a:t>
                </a:r>
              </a:p>
              <a:p>
                <a:pPr marL="365760">
                  <a:spcBef>
                    <a:spcPts val="600"/>
                  </a:spcBef>
                </a:pPr>
                <a:r>
                  <a:rPr lang="en-CA" sz="1100" dirty="0" smtClean="0"/>
                  <a:t>+</a:t>
                </a:r>
                <a:r>
                  <a:rPr lang="en-CA" sz="1100" dirty="0"/>
                  <a:t>1 </a:t>
                </a:r>
                <a:r>
                  <a:rPr lang="en-CA" sz="1100" dirty="0" smtClean="0"/>
                  <a:t>604 891 2781</a:t>
                </a:r>
                <a:endParaRPr lang="en-US" sz="1100" i="1" dirty="0">
                  <a:solidFill>
                    <a:srgbClr val="FF0000"/>
                  </a:solidFill>
                </a:endParaRPr>
              </a:p>
              <a:p>
                <a:endParaRPr lang="en-CA" sz="1100" i="1" dirty="0">
                  <a:solidFill>
                    <a:srgbClr val="FF0000"/>
                  </a:solidFill>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511" y="2761172"/>
                <a:ext cx="246889" cy="181672"/>
              </a:xfrm>
              <a:prstGeom prst="rect">
                <a:avLst/>
              </a:prstGeom>
            </p:spPr>
          </p:pic>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611" y="2985489"/>
                <a:ext cx="170689" cy="245873"/>
              </a:xfrm>
              <a:prstGeom prst="rect">
                <a:avLst/>
              </a:prstGeom>
            </p:spPr>
          </p:pic>
        </p:grpSp>
      </p:grpSp>
      <p:pic>
        <p:nvPicPr>
          <p:cNvPr id="2" name="Picture 1"/>
          <p:cNvPicPr>
            <a:picLocks noChangeAspect="1"/>
          </p:cNvPicPr>
          <p:nvPr/>
        </p:nvPicPr>
        <p:blipFill>
          <a:blip r:embed="rId5"/>
          <a:stretch>
            <a:fillRect/>
          </a:stretch>
        </p:blipFill>
        <p:spPr>
          <a:xfrm>
            <a:off x="6487998" y="1907334"/>
            <a:ext cx="1638000" cy="1638000"/>
          </a:xfrm>
          <a:prstGeom prst="rect">
            <a:avLst/>
          </a:prstGeom>
        </p:spPr>
      </p:pic>
      <p:pic>
        <p:nvPicPr>
          <p:cNvPr id="3" name="Picture 2"/>
          <p:cNvPicPr>
            <a:picLocks noChangeAspect="1"/>
          </p:cNvPicPr>
          <p:nvPr/>
        </p:nvPicPr>
        <p:blipFill>
          <a:blip r:embed="rId6"/>
          <a:stretch>
            <a:fillRect/>
          </a:stretch>
        </p:blipFill>
        <p:spPr>
          <a:xfrm>
            <a:off x="1584378" y="1880595"/>
            <a:ext cx="1638000" cy="163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What </a:t>
            </a:r>
            <a:r>
              <a:rPr lang="en-CA" dirty="0" smtClean="0"/>
              <a:t>do </a:t>
            </a:r>
            <a:r>
              <a:rPr lang="en-CA" dirty="0"/>
              <a:t>Employers need to know to responsibly </a:t>
            </a:r>
            <a:r>
              <a:rPr lang="en-CA" dirty="0" smtClean="0"/>
              <a:t>undertake Workplace </a:t>
            </a:r>
            <a:r>
              <a:rPr lang="en-CA" dirty="0"/>
              <a:t>Reorganization?</a:t>
            </a:r>
          </a:p>
        </p:txBody>
      </p:sp>
    </p:spTree>
    <p:extLst>
      <p:ext uri="{BB962C8B-B14F-4D97-AF65-F5344CB8AC3E}">
        <p14:creationId xmlns:p14="http://schemas.microsoft.com/office/powerpoint/2010/main" val="58131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Terminations</a:t>
            </a:r>
            <a:endParaRPr lang="en-CA" dirty="0"/>
          </a:p>
        </p:txBody>
      </p:sp>
    </p:spTree>
    <p:extLst>
      <p:ext uri="{BB962C8B-B14F-4D97-AF65-F5344CB8AC3E}">
        <p14:creationId xmlns:p14="http://schemas.microsoft.com/office/powerpoint/2010/main" val="161221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00" y="2024064"/>
            <a:ext cx="5756231" cy="3538537"/>
          </a:xfrm>
        </p:spPr>
        <p:txBody>
          <a:bodyPr>
            <a:normAutofit fontScale="77500" lnSpcReduction="20000"/>
          </a:bodyPr>
          <a:lstStyle/>
          <a:p>
            <a:pPr marL="0" indent="0">
              <a:buNone/>
            </a:pPr>
            <a:r>
              <a:rPr lang="en-CA" dirty="0"/>
              <a:t>Under </a:t>
            </a:r>
            <a:r>
              <a:rPr lang="en-CA" dirty="0" smtClean="0"/>
              <a:t>section 63 of the BC </a:t>
            </a:r>
            <a:r>
              <a:rPr lang="en-CA" i="1" dirty="0" smtClean="0"/>
              <a:t>Employment </a:t>
            </a:r>
            <a:r>
              <a:rPr lang="en-CA" i="1" dirty="0"/>
              <a:t>Standards Act </a:t>
            </a:r>
            <a:r>
              <a:rPr lang="en-CA" i="1" dirty="0" smtClean="0"/>
              <a:t>   </a:t>
            </a:r>
            <a:r>
              <a:rPr lang="en-CA" dirty="0" smtClean="0"/>
              <a:t>(</a:t>
            </a:r>
            <a:r>
              <a:rPr lang="en-CA" dirty="0"/>
              <a:t>or “</a:t>
            </a:r>
            <a:r>
              <a:rPr lang="en-CA" i="1" dirty="0"/>
              <a:t>ESA</a:t>
            </a:r>
            <a:r>
              <a:rPr lang="en-CA" dirty="0"/>
              <a:t>”)</a:t>
            </a:r>
            <a:r>
              <a:rPr lang="en-CA" dirty="0" smtClean="0"/>
              <a:t>, to </a:t>
            </a:r>
            <a:r>
              <a:rPr lang="en-CA" dirty="0"/>
              <a:t>terminate an </a:t>
            </a:r>
            <a:r>
              <a:rPr lang="en-CA" dirty="0" smtClean="0"/>
              <a:t>employee</a:t>
            </a:r>
            <a:r>
              <a:rPr lang="en-CA" dirty="0"/>
              <a:t>, </a:t>
            </a:r>
            <a:r>
              <a:rPr lang="en-CA" dirty="0" smtClean="0"/>
              <a:t>employers </a:t>
            </a:r>
            <a:r>
              <a:rPr lang="en-CA" dirty="0"/>
              <a:t>must provide: </a:t>
            </a:r>
          </a:p>
          <a:p>
            <a:pPr>
              <a:buFont typeface="+mj-lt"/>
              <a:buAutoNum type="arabicPeriod"/>
            </a:pPr>
            <a:r>
              <a:rPr lang="en-CA" dirty="0" smtClean="0"/>
              <a:t> Written </a:t>
            </a:r>
            <a:r>
              <a:rPr lang="en-CA" dirty="0"/>
              <a:t>Notice, </a:t>
            </a:r>
          </a:p>
          <a:p>
            <a:pPr lvl="1">
              <a:buFont typeface="Wingdings" panose="05000000000000000000" pitchFamily="2" charset="2"/>
              <a:buChar char="§"/>
            </a:pPr>
            <a:r>
              <a:rPr lang="en-CA" dirty="0"/>
              <a:t>Requires a specific </a:t>
            </a:r>
            <a:r>
              <a:rPr lang="en-CA" dirty="0" smtClean="0"/>
              <a:t>future date</a:t>
            </a:r>
            <a:r>
              <a:rPr lang="en-CA" dirty="0"/>
              <a:t>; </a:t>
            </a:r>
            <a:r>
              <a:rPr lang="en-CA" dirty="0" smtClean="0"/>
              <a:t>and</a:t>
            </a:r>
            <a:endParaRPr lang="en-CA" dirty="0"/>
          </a:p>
          <a:p>
            <a:pPr lvl="1">
              <a:buFont typeface="Wingdings" panose="05000000000000000000" pitchFamily="2" charset="2"/>
              <a:buChar char="§"/>
            </a:pPr>
            <a:r>
              <a:rPr lang="en-CA" dirty="0"/>
              <a:t>Employees must be able to </a:t>
            </a:r>
            <a:r>
              <a:rPr lang="en-CA" dirty="0" smtClean="0"/>
              <a:t>work </a:t>
            </a:r>
            <a:r>
              <a:rPr lang="en-CA" dirty="0"/>
              <a:t>during the notice period; and</a:t>
            </a:r>
          </a:p>
          <a:p>
            <a:pPr lvl="1">
              <a:buFont typeface="Wingdings" panose="05000000000000000000" pitchFamily="2" charset="2"/>
              <a:buChar char="§"/>
            </a:pPr>
            <a:r>
              <a:rPr lang="en-CA" dirty="0"/>
              <a:t>If the Employee </a:t>
            </a:r>
            <a:r>
              <a:rPr lang="en-CA" dirty="0" smtClean="0"/>
              <a:t>works beyond the notice period, termination is void. </a:t>
            </a:r>
            <a:endParaRPr lang="en-CA" dirty="0"/>
          </a:p>
          <a:p>
            <a:pPr>
              <a:buFont typeface="+mj-lt"/>
              <a:buAutoNum type="arabicPeriod"/>
            </a:pPr>
            <a:r>
              <a:rPr lang="en-CA" dirty="0" smtClean="0"/>
              <a:t> Compensation</a:t>
            </a:r>
            <a:r>
              <a:rPr lang="en-CA" dirty="0"/>
              <a:t>, or</a:t>
            </a:r>
          </a:p>
          <a:p>
            <a:pPr lvl="1">
              <a:buFont typeface="Wingdings" panose="05000000000000000000" pitchFamily="2" charset="2"/>
              <a:buChar char="§"/>
            </a:pPr>
            <a:r>
              <a:rPr lang="en-CA" dirty="0" smtClean="0"/>
              <a:t>Payment is provided in lieu of notice</a:t>
            </a:r>
            <a:r>
              <a:rPr lang="en-CA" dirty="0"/>
              <a:t>.</a:t>
            </a:r>
            <a:endParaRPr lang="en-CA" dirty="0" smtClean="0"/>
          </a:p>
          <a:p>
            <a:pPr lvl="1">
              <a:buFont typeface="Wingdings" panose="05000000000000000000" pitchFamily="2" charset="2"/>
              <a:buChar char="§"/>
            </a:pPr>
            <a:r>
              <a:rPr lang="en-CA" dirty="0" smtClean="0"/>
              <a:t>Permits employers </a:t>
            </a:r>
            <a:r>
              <a:rPr lang="en-CA" dirty="0"/>
              <a:t>to immediately </a:t>
            </a:r>
            <a:r>
              <a:rPr lang="en-CA" dirty="0" smtClean="0"/>
              <a:t>terminate staff. </a:t>
            </a:r>
            <a:endParaRPr lang="en-CA" dirty="0"/>
          </a:p>
          <a:p>
            <a:pPr>
              <a:buFont typeface="+mj-lt"/>
              <a:buAutoNum type="arabicPeriod"/>
            </a:pPr>
            <a:r>
              <a:rPr lang="en-CA" dirty="0" smtClean="0"/>
              <a:t> A </a:t>
            </a:r>
            <a:r>
              <a:rPr lang="en-CA" dirty="0"/>
              <a:t>combination of both. </a:t>
            </a: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415956461"/>
              </p:ext>
            </p:extLst>
          </p:nvPr>
        </p:nvGraphicFramePr>
        <p:xfrm>
          <a:off x="6528048" y="2024064"/>
          <a:ext cx="5203058" cy="3444240"/>
        </p:xfrm>
        <a:graphic>
          <a:graphicData uri="http://schemas.openxmlformats.org/drawingml/2006/table">
            <a:tbl>
              <a:tblPr firstRow="1" bandRow="1">
                <a:tableStyleId>{5C22544A-7EE6-4342-B048-85BDC9FD1C3A}</a:tableStyleId>
              </a:tblPr>
              <a:tblGrid>
                <a:gridCol w="2144955">
                  <a:extLst>
                    <a:ext uri="{9D8B030D-6E8A-4147-A177-3AD203B41FA5}">
                      <a16:colId xmlns:a16="http://schemas.microsoft.com/office/drawing/2014/main" val="2175391578"/>
                    </a:ext>
                  </a:extLst>
                </a:gridCol>
                <a:gridCol w="3058103">
                  <a:extLst>
                    <a:ext uri="{9D8B030D-6E8A-4147-A177-3AD203B41FA5}">
                      <a16:colId xmlns:a16="http://schemas.microsoft.com/office/drawing/2014/main" val="2578526981"/>
                    </a:ext>
                  </a:extLst>
                </a:gridCol>
              </a:tblGrid>
              <a:tr h="252808">
                <a:tc>
                  <a:txBody>
                    <a:bodyPr/>
                    <a:lstStyle/>
                    <a:p>
                      <a:pPr algn="ctr"/>
                      <a:r>
                        <a:rPr lang="en-CA" sz="1200" dirty="0" smtClean="0"/>
                        <a:t>Length</a:t>
                      </a:r>
                      <a:r>
                        <a:rPr lang="en-CA" sz="1200" baseline="0" dirty="0" smtClean="0"/>
                        <a:t> of Employment</a:t>
                      </a:r>
                      <a:endParaRPr lang="en-CA" sz="1200" dirty="0"/>
                    </a:p>
                  </a:txBody>
                  <a:tcPr/>
                </a:tc>
                <a:tc>
                  <a:txBody>
                    <a:bodyPr/>
                    <a:lstStyle/>
                    <a:p>
                      <a:pPr algn="ctr"/>
                      <a:r>
                        <a:rPr lang="en-CA" sz="1200" dirty="0" smtClean="0"/>
                        <a:t>Minimum</a:t>
                      </a:r>
                      <a:r>
                        <a:rPr lang="en-CA" sz="1200" baseline="0" dirty="0" smtClean="0"/>
                        <a:t> Statutory Entitlement</a:t>
                      </a:r>
                      <a:endParaRPr lang="en-CA" sz="1200" dirty="0"/>
                    </a:p>
                  </a:txBody>
                  <a:tcPr/>
                </a:tc>
                <a:extLst>
                  <a:ext uri="{0D108BD9-81ED-4DB2-BD59-A6C34878D82A}">
                    <a16:rowId xmlns:a16="http://schemas.microsoft.com/office/drawing/2014/main" val="2276769863"/>
                  </a:ext>
                </a:extLst>
              </a:tr>
              <a:tr h="406982">
                <a:tc>
                  <a:txBody>
                    <a:bodyPr/>
                    <a:lstStyle/>
                    <a:p>
                      <a:pPr algn="ctr">
                        <a:lnSpc>
                          <a:spcPct val="100000"/>
                        </a:lnSpc>
                      </a:pPr>
                      <a:r>
                        <a:rPr lang="en-CA" sz="1200" dirty="0" smtClean="0">
                          <a:solidFill>
                            <a:srgbClr val="301C42"/>
                          </a:solidFill>
                        </a:rPr>
                        <a:t>Less than </a:t>
                      </a:r>
                    </a:p>
                    <a:p>
                      <a:pPr algn="ctr">
                        <a:lnSpc>
                          <a:spcPct val="100000"/>
                        </a:lnSpc>
                      </a:pPr>
                      <a:r>
                        <a:rPr lang="en-CA" sz="1200" dirty="0" smtClean="0">
                          <a:solidFill>
                            <a:srgbClr val="301C42"/>
                          </a:solidFill>
                        </a:rPr>
                        <a:t>3 Months</a:t>
                      </a:r>
                      <a:endParaRPr lang="en-CA" sz="1200" dirty="0">
                        <a:solidFill>
                          <a:srgbClr val="301C42"/>
                        </a:solidFill>
                      </a:endParaRPr>
                    </a:p>
                  </a:txBody>
                  <a:tcPr/>
                </a:tc>
                <a:tc>
                  <a:txBody>
                    <a:bodyPr/>
                    <a:lstStyle/>
                    <a:p>
                      <a:pPr algn="ctr">
                        <a:lnSpc>
                          <a:spcPct val="150000"/>
                        </a:lnSpc>
                        <a:spcBef>
                          <a:spcPts val="0"/>
                        </a:spcBef>
                      </a:pPr>
                      <a:r>
                        <a:rPr lang="en-CA" sz="1200" b="1" dirty="0" smtClean="0">
                          <a:solidFill>
                            <a:srgbClr val="301C42"/>
                          </a:solidFill>
                        </a:rPr>
                        <a:t>No</a:t>
                      </a:r>
                      <a:r>
                        <a:rPr lang="en-CA" sz="1200" b="1" baseline="0" dirty="0" smtClean="0">
                          <a:solidFill>
                            <a:srgbClr val="301C42"/>
                          </a:solidFill>
                        </a:rPr>
                        <a:t> Notice/Pay </a:t>
                      </a:r>
                      <a:endParaRPr lang="en-CA" sz="1200" b="1" dirty="0">
                        <a:solidFill>
                          <a:srgbClr val="301C42"/>
                        </a:solidFill>
                      </a:endParaRPr>
                    </a:p>
                  </a:txBody>
                  <a:tcPr/>
                </a:tc>
                <a:extLst>
                  <a:ext uri="{0D108BD9-81ED-4DB2-BD59-A6C34878D82A}">
                    <a16:rowId xmlns:a16="http://schemas.microsoft.com/office/drawing/2014/main" val="3294456543"/>
                  </a:ext>
                </a:extLst>
              </a:tr>
              <a:tr h="418556">
                <a:tc>
                  <a:txBody>
                    <a:bodyPr/>
                    <a:lstStyle/>
                    <a:p>
                      <a:pPr algn="ctr">
                        <a:lnSpc>
                          <a:spcPct val="100000"/>
                        </a:lnSpc>
                      </a:pPr>
                      <a:r>
                        <a:rPr lang="en-CA" sz="1200" dirty="0" smtClean="0">
                          <a:solidFill>
                            <a:srgbClr val="301C42"/>
                          </a:solidFill>
                        </a:rPr>
                        <a:t>Between</a:t>
                      </a:r>
                      <a:r>
                        <a:rPr lang="en-CA" sz="1200" baseline="0" dirty="0" smtClean="0">
                          <a:solidFill>
                            <a:srgbClr val="301C42"/>
                          </a:solidFill>
                        </a:rPr>
                        <a:t> </a:t>
                      </a:r>
                    </a:p>
                    <a:p>
                      <a:pPr algn="ctr">
                        <a:lnSpc>
                          <a:spcPct val="100000"/>
                        </a:lnSpc>
                      </a:pPr>
                      <a:r>
                        <a:rPr lang="en-CA" sz="1200" baseline="0" dirty="0" smtClean="0">
                          <a:solidFill>
                            <a:srgbClr val="301C42"/>
                          </a:solidFill>
                        </a:rPr>
                        <a:t>3 Months and 1 Year</a:t>
                      </a:r>
                      <a:endParaRPr lang="en-CA" sz="1200" dirty="0">
                        <a:solidFill>
                          <a:srgbClr val="301C42"/>
                        </a:solidFill>
                      </a:endParaRPr>
                    </a:p>
                  </a:txBody>
                  <a:tcPr/>
                </a:tc>
                <a:tc>
                  <a:txBody>
                    <a:bodyPr/>
                    <a:lstStyle/>
                    <a:p>
                      <a:pPr algn="ctr">
                        <a:lnSpc>
                          <a:spcPct val="150000"/>
                        </a:lnSpc>
                        <a:spcBef>
                          <a:spcPts val="0"/>
                        </a:spcBef>
                      </a:pPr>
                      <a:r>
                        <a:rPr lang="en-CA" sz="1200" b="1" dirty="0" smtClean="0">
                          <a:solidFill>
                            <a:srgbClr val="301C42"/>
                          </a:solidFill>
                        </a:rPr>
                        <a:t>1 Week – Notice</a:t>
                      </a:r>
                      <a:r>
                        <a:rPr lang="en-CA" sz="1200" b="1" baseline="0" dirty="0" smtClean="0">
                          <a:solidFill>
                            <a:srgbClr val="301C42"/>
                          </a:solidFill>
                        </a:rPr>
                        <a:t>/Pay </a:t>
                      </a:r>
                      <a:endParaRPr lang="en-CA" sz="1200" b="1" dirty="0">
                        <a:solidFill>
                          <a:srgbClr val="301C42"/>
                        </a:solidFill>
                      </a:endParaRPr>
                    </a:p>
                  </a:txBody>
                  <a:tcPr/>
                </a:tc>
                <a:extLst>
                  <a:ext uri="{0D108BD9-81ED-4DB2-BD59-A6C34878D82A}">
                    <a16:rowId xmlns:a16="http://schemas.microsoft.com/office/drawing/2014/main" val="3473915668"/>
                  </a:ext>
                </a:extLst>
              </a:tr>
              <a:tr h="406751">
                <a:tc>
                  <a:txBody>
                    <a:bodyPr/>
                    <a:lstStyle/>
                    <a:p>
                      <a:pPr algn="ctr">
                        <a:lnSpc>
                          <a:spcPct val="100000"/>
                        </a:lnSpc>
                      </a:pPr>
                      <a:r>
                        <a:rPr lang="en-CA" sz="1200" dirty="0" smtClean="0">
                          <a:solidFill>
                            <a:srgbClr val="301C42"/>
                          </a:solidFill>
                        </a:rPr>
                        <a:t>Between </a:t>
                      </a:r>
                    </a:p>
                    <a:p>
                      <a:pPr algn="ctr">
                        <a:lnSpc>
                          <a:spcPct val="100000"/>
                        </a:lnSpc>
                      </a:pPr>
                      <a:r>
                        <a:rPr lang="en-CA" sz="1200" dirty="0" smtClean="0">
                          <a:solidFill>
                            <a:srgbClr val="301C42"/>
                          </a:solidFill>
                        </a:rPr>
                        <a:t>1 Year</a:t>
                      </a:r>
                      <a:r>
                        <a:rPr lang="en-CA" sz="1200" baseline="0" dirty="0" smtClean="0">
                          <a:solidFill>
                            <a:srgbClr val="301C42"/>
                          </a:solidFill>
                        </a:rPr>
                        <a:t> and 3 Years</a:t>
                      </a:r>
                      <a:endParaRPr lang="en-CA" sz="1200" dirty="0">
                        <a:solidFill>
                          <a:srgbClr val="301C42"/>
                        </a:solidFill>
                      </a:endParaRPr>
                    </a:p>
                  </a:txBody>
                  <a:tcPr/>
                </a:tc>
                <a:tc>
                  <a:txBody>
                    <a:bodyPr/>
                    <a:lstStyle/>
                    <a:p>
                      <a:pPr algn="ctr">
                        <a:lnSpc>
                          <a:spcPct val="150000"/>
                        </a:lnSpc>
                        <a:spcBef>
                          <a:spcPts val="0"/>
                        </a:spcBef>
                      </a:pPr>
                      <a:r>
                        <a:rPr lang="en-CA" sz="1200" b="1" dirty="0" smtClean="0">
                          <a:solidFill>
                            <a:srgbClr val="301C42"/>
                          </a:solidFill>
                        </a:rPr>
                        <a:t>2 Weeks – Notice/Pay</a:t>
                      </a:r>
                      <a:r>
                        <a:rPr lang="en-CA" sz="1200" b="1" baseline="0" dirty="0" smtClean="0">
                          <a:solidFill>
                            <a:srgbClr val="301C42"/>
                          </a:solidFill>
                        </a:rPr>
                        <a:t> </a:t>
                      </a:r>
                      <a:endParaRPr lang="en-CA" sz="1200" b="1" dirty="0">
                        <a:solidFill>
                          <a:srgbClr val="301C42"/>
                        </a:solidFill>
                      </a:endParaRPr>
                    </a:p>
                  </a:txBody>
                  <a:tcPr/>
                </a:tc>
                <a:extLst>
                  <a:ext uri="{0D108BD9-81ED-4DB2-BD59-A6C34878D82A}">
                    <a16:rowId xmlns:a16="http://schemas.microsoft.com/office/drawing/2014/main" val="2983544686"/>
                  </a:ext>
                </a:extLst>
              </a:tr>
              <a:tr h="907590">
                <a:tc>
                  <a:txBody>
                    <a:bodyPr/>
                    <a:lstStyle/>
                    <a:p>
                      <a:pPr algn="ctr">
                        <a:lnSpc>
                          <a:spcPct val="100000"/>
                        </a:lnSpc>
                      </a:pPr>
                      <a:endParaRPr lang="en-CA" sz="1200" dirty="0" smtClean="0">
                        <a:solidFill>
                          <a:srgbClr val="301C42"/>
                        </a:solidFill>
                      </a:endParaRPr>
                    </a:p>
                    <a:p>
                      <a:pPr algn="ctr">
                        <a:lnSpc>
                          <a:spcPct val="100000"/>
                        </a:lnSpc>
                      </a:pPr>
                      <a:r>
                        <a:rPr lang="en-CA" sz="1200" dirty="0" smtClean="0">
                          <a:solidFill>
                            <a:srgbClr val="301C42"/>
                          </a:solidFill>
                        </a:rPr>
                        <a:t>Greater</a:t>
                      </a:r>
                      <a:r>
                        <a:rPr lang="en-CA" sz="1200" baseline="0" dirty="0" smtClean="0">
                          <a:solidFill>
                            <a:srgbClr val="301C42"/>
                          </a:solidFill>
                        </a:rPr>
                        <a:t> than</a:t>
                      </a:r>
                      <a:r>
                        <a:rPr lang="en-CA" sz="1200" dirty="0" smtClean="0">
                          <a:solidFill>
                            <a:srgbClr val="301C42"/>
                          </a:solidFill>
                        </a:rPr>
                        <a:t> </a:t>
                      </a:r>
                    </a:p>
                    <a:p>
                      <a:pPr algn="ctr">
                        <a:lnSpc>
                          <a:spcPct val="100000"/>
                        </a:lnSpc>
                      </a:pPr>
                      <a:r>
                        <a:rPr lang="en-CA" sz="1200" baseline="0" dirty="0" smtClean="0">
                          <a:solidFill>
                            <a:srgbClr val="301C42"/>
                          </a:solidFill>
                        </a:rPr>
                        <a:t>3 Years</a:t>
                      </a:r>
                      <a:endParaRPr lang="en-CA" sz="1200" dirty="0" smtClean="0">
                        <a:solidFill>
                          <a:srgbClr val="301C42"/>
                        </a:solidFill>
                      </a:endParaRPr>
                    </a:p>
                  </a:txBody>
                  <a:tcPr/>
                </a:tc>
                <a:tc>
                  <a:txBody>
                    <a:bodyPr/>
                    <a:lstStyle/>
                    <a:p>
                      <a:pPr algn="ctr">
                        <a:lnSpc>
                          <a:spcPct val="100000"/>
                        </a:lnSpc>
                        <a:spcBef>
                          <a:spcPts val="600"/>
                        </a:spcBef>
                      </a:pPr>
                      <a:r>
                        <a:rPr lang="en-CA" sz="1200" b="1" dirty="0" smtClean="0">
                          <a:solidFill>
                            <a:srgbClr val="301C42"/>
                          </a:solidFill>
                        </a:rPr>
                        <a:t>3 Weeks</a:t>
                      </a:r>
                      <a:r>
                        <a:rPr lang="en-CA" sz="1200" b="1" baseline="0" dirty="0" smtClean="0">
                          <a:solidFill>
                            <a:srgbClr val="301C42"/>
                          </a:solidFill>
                        </a:rPr>
                        <a:t> – Notice/Pay</a:t>
                      </a:r>
                    </a:p>
                    <a:p>
                      <a:pPr algn="ctr">
                        <a:lnSpc>
                          <a:spcPct val="100000"/>
                        </a:lnSpc>
                        <a:spcBef>
                          <a:spcPts val="600"/>
                        </a:spcBef>
                      </a:pPr>
                      <a:r>
                        <a:rPr lang="en-CA" sz="1200" baseline="0" dirty="0" smtClean="0">
                          <a:solidFill>
                            <a:srgbClr val="301C42"/>
                          </a:solidFill>
                        </a:rPr>
                        <a:t>+1 Week for each additional                  Year of employment </a:t>
                      </a:r>
                    </a:p>
                    <a:p>
                      <a:pPr algn="ctr">
                        <a:lnSpc>
                          <a:spcPct val="100000"/>
                        </a:lnSpc>
                        <a:spcBef>
                          <a:spcPts val="600"/>
                        </a:spcBef>
                      </a:pPr>
                      <a:r>
                        <a:rPr lang="en-CA" sz="1200" b="1" baseline="0" dirty="0" smtClean="0">
                          <a:solidFill>
                            <a:srgbClr val="301C42"/>
                          </a:solidFill>
                        </a:rPr>
                        <a:t>Maximum: 8 Weeks</a:t>
                      </a:r>
                      <a:r>
                        <a:rPr lang="en-CA" sz="1200" baseline="0" dirty="0" smtClean="0">
                          <a:solidFill>
                            <a:srgbClr val="301C42"/>
                          </a:solidFill>
                        </a:rPr>
                        <a:t>.</a:t>
                      </a:r>
                      <a:endParaRPr lang="en-CA" sz="1200" dirty="0">
                        <a:solidFill>
                          <a:srgbClr val="301C42"/>
                        </a:solidFill>
                      </a:endParaRPr>
                    </a:p>
                  </a:txBody>
                  <a:tcPr/>
                </a:tc>
                <a:extLst>
                  <a:ext uri="{0D108BD9-81ED-4DB2-BD59-A6C34878D82A}">
                    <a16:rowId xmlns:a16="http://schemas.microsoft.com/office/drawing/2014/main" val="3455762352"/>
                  </a:ext>
                </a:extLst>
              </a:tr>
              <a:tr h="629016">
                <a:tc gridSpan="2">
                  <a:txBody>
                    <a:bodyPr/>
                    <a:lstStyle/>
                    <a:p>
                      <a:pPr marL="0" indent="0" algn="l">
                        <a:buFont typeface="Arial" panose="020B0604020202020204" pitchFamily="34" charset="0"/>
                        <a:buNone/>
                      </a:pPr>
                      <a:r>
                        <a:rPr lang="en-CA" sz="1200" b="1" baseline="0" dirty="0" smtClean="0">
                          <a:solidFill>
                            <a:srgbClr val="301C42"/>
                          </a:solidFill>
                        </a:rPr>
                        <a:t>Note</a:t>
                      </a:r>
                      <a:r>
                        <a:rPr lang="en-CA" sz="1200" baseline="0" dirty="0" smtClean="0"/>
                        <a:t>: </a:t>
                      </a:r>
                      <a:r>
                        <a:rPr lang="en-CA" sz="1200" dirty="0" smtClean="0">
                          <a:solidFill>
                            <a:srgbClr val="301C42"/>
                          </a:solidFill>
                        </a:rPr>
                        <a:t>Values are </a:t>
                      </a:r>
                      <a:r>
                        <a:rPr lang="en-CA" sz="1200" u="sng" baseline="0" dirty="0" smtClean="0">
                          <a:solidFill>
                            <a:srgbClr val="301C42"/>
                          </a:solidFill>
                        </a:rPr>
                        <a:t>statutory minimum</a:t>
                      </a:r>
                      <a:r>
                        <a:rPr lang="en-CA" sz="1200" u="none" baseline="0" dirty="0" smtClean="0">
                          <a:solidFill>
                            <a:srgbClr val="301C42"/>
                          </a:solidFill>
                        </a:rPr>
                        <a:t> </a:t>
                      </a:r>
                      <a:r>
                        <a:rPr lang="en-CA" sz="1200" baseline="0" dirty="0" smtClean="0">
                          <a:solidFill>
                            <a:srgbClr val="301C42"/>
                          </a:solidFill>
                        </a:rPr>
                        <a:t>requirements for employees.</a:t>
                      </a:r>
                    </a:p>
                    <a:p>
                      <a:pPr marL="171450" indent="-171450" algn="l">
                        <a:buFont typeface="Arial" panose="020B0604020202020204" pitchFamily="34" charset="0"/>
                        <a:buChar char="•"/>
                      </a:pPr>
                      <a:r>
                        <a:rPr lang="en-CA" sz="1200" baseline="0" dirty="0" smtClean="0">
                          <a:solidFill>
                            <a:srgbClr val="301C42"/>
                          </a:solidFill>
                        </a:rPr>
                        <a:t>Payment is due within:</a:t>
                      </a:r>
                    </a:p>
                    <a:p>
                      <a:pPr marL="628639" lvl="1" indent="-171450" algn="l">
                        <a:buFont typeface="Arial" panose="020B0604020202020204" pitchFamily="34" charset="0"/>
                        <a:buChar char="•"/>
                      </a:pPr>
                      <a:r>
                        <a:rPr lang="en-CA" sz="1200" baseline="0" dirty="0" smtClean="0">
                          <a:solidFill>
                            <a:srgbClr val="301C42"/>
                          </a:solidFill>
                        </a:rPr>
                        <a:t>2 days if the employer terminates employment; or</a:t>
                      </a:r>
                    </a:p>
                    <a:p>
                      <a:pPr marL="628639" lvl="1" indent="-171450" algn="l">
                        <a:buFont typeface="Arial" panose="020B0604020202020204" pitchFamily="34" charset="0"/>
                        <a:buChar char="•"/>
                      </a:pPr>
                      <a:r>
                        <a:rPr lang="en-CA" sz="1200" baseline="0" dirty="0" smtClean="0">
                          <a:solidFill>
                            <a:srgbClr val="301C42"/>
                          </a:solidFill>
                        </a:rPr>
                        <a:t>6 days if the employee terminates employment.  </a:t>
                      </a:r>
                    </a:p>
                  </a:txBody>
                  <a:tcPr>
                    <a:solidFill>
                      <a:schemeClr val="bg1"/>
                    </a:solidFill>
                  </a:tcPr>
                </a:tc>
                <a:tc hMerge="1">
                  <a:txBody>
                    <a:bodyPr/>
                    <a:lstStyle/>
                    <a:p>
                      <a:pPr algn="ctr">
                        <a:lnSpc>
                          <a:spcPct val="150000"/>
                        </a:lnSpc>
                        <a:spcBef>
                          <a:spcPts val="600"/>
                        </a:spcBef>
                      </a:pPr>
                      <a:endParaRPr lang="en-CA" sz="1600" dirty="0"/>
                    </a:p>
                  </a:txBody>
                  <a:tcPr>
                    <a:solidFill>
                      <a:schemeClr val="bg1"/>
                    </a:solidFill>
                  </a:tcPr>
                </a:tc>
                <a:extLst>
                  <a:ext uri="{0D108BD9-81ED-4DB2-BD59-A6C34878D82A}">
                    <a16:rowId xmlns:a16="http://schemas.microsoft.com/office/drawing/2014/main" val="651652846"/>
                  </a:ext>
                </a:extLst>
              </a:tr>
            </a:tbl>
          </a:graphicData>
        </a:graphic>
      </p:graphicFrame>
      <p:sp>
        <p:nvSpPr>
          <p:cNvPr id="4" name="Slide Number Placeholder 3"/>
          <p:cNvSpPr>
            <a:spLocks noGrp="1"/>
          </p:cNvSpPr>
          <p:nvPr>
            <p:ph type="sldNum" sz="quarter" idx="4"/>
          </p:nvPr>
        </p:nvSpPr>
        <p:spPr/>
        <p:txBody>
          <a:bodyPr/>
          <a:lstStyle/>
          <a:p>
            <a:pPr>
              <a:defRPr/>
            </a:pPr>
            <a:fld id="{D76C10B8-A85E-469E-9B1E-91A048005545}" type="slidenum">
              <a:rPr lang="en-CA" smtClean="0"/>
              <a:pPr>
                <a:defRPr/>
              </a:pPr>
              <a:t>6</a:t>
            </a:fld>
            <a:endParaRPr lang="en-CA" dirty="0"/>
          </a:p>
        </p:txBody>
      </p:sp>
      <p:sp>
        <p:nvSpPr>
          <p:cNvPr id="5" name="Title 4"/>
          <p:cNvSpPr>
            <a:spLocks noGrp="1"/>
          </p:cNvSpPr>
          <p:nvPr>
            <p:ph type="title"/>
          </p:nvPr>
        </p:nvSpPr>
        <p:spPr/>
        <p:txBody>
          <a:bodyPr/>
          <a:lstStyle/>
          <a:p>
            <a:r>
              <a:rPr lang="en-CA" dirty="0" smtClean="0"/>
              <a:t>Termination BASICS</a:t>
            </a:r>
            <a:endParaRPr lang="en-CA" dirty="0"/>
          </a:p>
        </p:txBody>
      </p:sp>
    </p:spTree>
    <p:extLst>
      <p:ext uri="{BB962C8B-B14F-4D97-AF65-F5344CB8AC3E}">
        <p14:creationId xmlns:p14="http://schemas.microsoft.com/office/powerpoint/2010/main" val="173081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marL="0" indent="0">
              <a:buNone/>
            </a:pPr>
            <a:r>
              <a:rPr lang="en-CA" dirty="0" smtClean="0"/>
              <a:t>Additional obligations are placed on employers where ‘Group Terminations’ occur. </a:t>
            </a:r>
          </a:p>
          <a:p>
            <a:pPr marL="0" indent="0">
              <a:buNone/>
            </a:pPr>
            <a:r>
              <a:rPr lang="en-CA" dirty="0" smtClean="0"/>
              <a:t>Under section 64 of the </a:t>
            </a:r>
            <a:r>
              <a:rPr lang="en-CA" i="1" dirty="0" smtClean="0"/>
              <a:t>ESA</a:t>
            </a:r>
            <a:r>
              <a:rPr lang="en-CA" dirty="0"/>
              <a:t>:</a:t>
            </a:r>
            <a:r>
              <a:rPr lang="en-CA" dirty="0" smtClean="0"/>
              <a:t> </a:t>
            </a:r>
          </a:p>
          <a:p>
            <a:r>
              <a:rPr lang="en-CA" dirty="0" smtClean="0"/>
              <a:t>Where 50 </a:t>
            </a:r>
            <a:r>
              <a:rPr lang="en-CA" dirty="0"/>
              <a:t>or more employees </a:t>
            </a:r>
            <a:r>
              <a:rPr lang="en-CA" dirty="0" smtClean="0"/>
              <a:t>are </a:t>
            </a:r>
            <a:r>
              <a:rPr lang="en-CA" dirty="0"/>
              <a:t>to be </a:t>
            </a:r>
            <a:r>
              <a:rPr lang="en-CA" dirty="0" smtClean="0"/>
              <a:t>terminated at a single location within a 2 month </a:t>
            </a:r>
            <a:r>
              <a:rPr lang="en-CA" dirty="0"/>
              <a:t>period, the employer must give written notice of group </a:t>
            </a:r>
            <a:r>
              <a:rPr lang="en-CA" dirty="0" smtClean="0"/>
              <a:t>termination: </a:t>
            </a:r>
          </a:p>
          <a:p>
            <a:pPr lvl="1">
              <a:buFont typeface="+mj-lt"/>
              <a:buAutoNum type="alphaLcParenR"/>
            </a:pPr>
            <a:r>
              <a:rPr lang="en-CA" dirty="0"/>
              <a:t>each employee who will be affected</a:t>
            </a:r>
            <a:r>
              <a:rPr lang="en-CA" dirty="0" smtClean="0"/>
              <a:t>;</a:t>
            </a:r>
          </a:p>
          <a:p>
            <a:pPr lvl="1">
              <a:buFont typeface="+mj-lt"/>
              <a:buAutoNum type="alphaLcParenR"/>
            </a:pPr>
            <a:r>
              <a:rPr lang="en-CA" dirty="0"/>
              <a:t>a trade union certified to represent, or recognized by the employer as the bargaining agent of, any affected employees</a:t>
            </a:r>
            <a:r>
              <a:rPr lang="en-CA" dirty="0" smtClean="0"/>
              <a:t>; </a:t>
            </a:r>
          </a:p>
          <a:p>
            <a:pPr lvl="1">
              <a:buFont typeface="+mj-lt"/>
              <a:buAutoNum type="alphaLcParenR"/>
            </a:pPr>
            <a:r>
              <a:rPr lang="en-CA" dirty="0"/>
              <a:t>the minister</a:t>
            </a:r>
            <a:r>
              <a:rPr lang="en-CA" dirty="0" smtClean="0"/>
              <a:t>.</a:t>
            </a:r>
          </a:p>
          <a:p>
            <a:pPr>
              <a:buFont typeface="Arial" panose="020B0604020202020204" pitchFamily="34" charset="0"/>
              <a:buChar char="•"/>
            </a:pPr>
            <a:r>
              <a:rPr lang="en-CA" dirty="0" smtClean="0"/>
              <a:t>Notice must include: </a:t>
            </a:r>
          </a:p>
          <a:p>
            <a:pPr lvl="1">
              <a:buFont typeface="+mj-lt"/>
              <a:buAutoNum type="alphaLcParenR"/>
            </a:pPr>
            <a:r>
              <a:rPr lang="en-CA" dirty="0"/>
              <a:t>the number of employees who will be affected</a:t>
            </a:r>
            <a:r>
              <a:rPr lang="en-CA" dirty="0" smtClean="0"/>
              <a:t>;</a:t>
            </a:r>
          </a:p>
          <a:p>
            <a:pPr lvl="1">
              <a:buFont typeface="+mj-lt"/>
              <a:buAutoNum type="alphaLcParenR"/>
            </a:pPr>
            <a:r>
              <a:rPr lang="en-CA" dirty="0"/>
              <a:t>the effective date or dates of the termination</a:t>
            </a:r>
            <a:r>
              <a:rPr lang="en-CA" dirty="0" smtClean="0"/>
              <a:t>; and</a:t>
            </a:r>
          </a:p>
          <a:p>
            <a:pPr lvl="1">
              <a:buFont typeface="+mj-lt"/>
              <a:buAutoNum type="alphaLcParenR"/>
            </a:pPr>
            <a:r>
              <a:rPr lang="en-CA" dirty="0"/>
              <a:t>the reasons for the termination.</a:t>
            </a:r>
            <a:endParaRPr lang="en-CA" dirty="0" smtClean="0"/>
          </a:p>
          <a:p>
            <a:pPr lvl="1">
              <a:buFont typeface="Wingdings" panose="05000000000000000000" pitchFamily="2" charset="2"/>
              <a:buChar char="§"/>
            </a:pPr>
            <a:endParaRPr lang="en-CA" dirty="0" smtClean="0"/>
          </a:p>
        </p:txBody>
      </p:sp>
      <p:sp>
        <p:nvSpPr>
          <p:cNvPr id="3" name="Title 2"/>
          <p:cNvSpPr>
            <a:spLocks noGrp="1"/>
          </p:cNvSpPr>
          <p:nvPr>
            <p:ph type="title"/>
          </p:nvPr>
        </p:nvSpPr>
        <p:spPr/>
        <p:txBody>
          <a:bodyPr/>
          <a:lstStyle/>
          <a:p>
            <a:r>
              <a:rPr lang="en-CA" dirty="0" smtClean="0"/>
              <a:t>GROUP TERMINATIONS </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7</a:t>
            </a:fld>
            <a:endParaRPr lang="en-CA" dirty="0"/>
          </a:p>
        </p:txBody>
      </p:sp>
    </p:spTree>
    <p:extLst>
      <p:ext uri="{BB962C8B-B14F-4D97-AF65-F5344CB8AC3E}">
        <p14:creationId xmlns:p14="http://schemas.microsoft.com/office/powerpoint/2010/main" val="70431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CA" dirty="0" smtClean="0"/>
              <a:t>For Group Terminations, the applicable notice period is dependent on the number of employees terminated. </a:t>
            </a:r>
          </a:p>
          <a:p>
            <a:r>
              <a:rPr lang="en-CA" dirty="0" smtClean="0"/>
              <a:t>Accordingly, an employer must provide notice of at minimum: </a:t>
            </a:r>
          </a:p>
          <a:p>
            <a:pPr lvl="1">
              <a:buFont typeface="+mj-lt"/>
              <a:buAutoNum type="alphaLcParenR"/>
            </a:pPr>
            <a:r>
              <a:rPr lang="en-CA" dirty="0" smtClean="0"/>
              <a:t>8 </a:t>
            </a:r>
            <a:r>
              <a:rPr lang="en-CA" dirty="0"/>
              <a:t>weeks before the effective date of the first </a:t>
            </a:r>
            <a:r>
              <a:rPr lang="en-CA" dirty="0" smtClean="0"/>
              <a:t>termination for </a:t>
            </a:r>
            <a:r>
              <a:rPr lang="en-CA" dirty="0"/>
              <a:t>50 to 100 Employees </a:t>
            </a:r>
            <a:r>
              <a:rPr lang="en-CA" dirty="0" smtClean="0"/>
              <a:t>;</a:t>
            </a:r>
          </a:p>
          <a:p>
            <a:pPr lvl="1">
              <a:buFont typeface="+mj-lt"/>
              <a:buAutoNum type="alphaLcParenR"/>
            </a:pPr>
            <a:r>
              <a:rPr lang="en-CA" dirty="0" smtClean="0"/>
              <a:t>12 </a:t>
            </a:r>
            <a:r>
              <a:rPr lang="en-CA" dirty="0"/>
              <a:t>weeks before the effective date of the first </a:t>
            </a:r>
            <a:r>
              <a:rPr lang="en-CA" dirty="0" smtClean="0"/>
              <a:t>termination for </a:t>
            </a:r>
            <a:r>
              <a:rPr lang="en-CA" dirty="0"/>
              <a:t>101 to 300 </a:t>
            </a:r>
            <a:r>
              <a:rPr lang="en-CA" dirty="0" smtClean="0"/>
              <a:t>Employees;</a:t>
            </a:r>
          </a:p>
          <a:p>
            <a:pPr lvl="1">
              <a:buFont typeface="+mj-lt"/>
              <a:buAutoNum type="alphaLcParenR"/>
            </a:pPr>
            <a:r>
              <a:rPr lang="en-CA" dirty="0" smtClean="0"/>
              <a:t>16 </a:t>
            </a:r>
            <a:r>
              <a:rPr lang="en-CA" dirty="0"/>
              <a:t>weeks before the effective date of the first </a:t>
            </a:r>
            <a:r>
              <a:rPr lang="en-CA" dirty="0" smtClean="0"/>
              <a:t>termination for </a:t>
            </a:r>
            <a:r>
              <a:rPr lang="en-CA" dirty="0"/>
              <a:t>301 or more </a:t>
            </a:r>
            <a:r>
              <a:rPr lang="en-CA" dirty="0" smtClean="0"/>
              <a:t>Employees.</a:t>
            </a:r>
          </a:p>
          <a:p>
            <a:pPr marL="457200" lvl="1" indent="0">
              <a:buNone/>
            </a:pPr>
            <a:endParaRPr lang="en-CA" dirty="0" smtClean="0"/>
          </a:p>
          <a:p>
            <a:pPr>
              <a:buFont typeface="Arial" panose="020B0604020202020204" pitchFamily="34" charset="0"/>
              <a:buChar char="•"/>
            </a:pPr>
            <a:r>
              <a:rPr lang="en-CA" dirty="0" smtClean="0"/>
              <a:t>Employer Risk: </a:t>
            </a:r>
            <a:r>
              <a:rPr lang="en-CA" b="0" dirty="0" smtClean="0"/>
              <a:t>Where an employee does not receive the appropriate notice, the employer is alternatively required to provide termination pay.</a:t>
            </a:r>
            <a:endParaRPr lang="en-CA" b="0" dirty="0"/>
          </a:p>
          <a:p>
            <a:pPr lvl="1">
              <a:buFont typeface="+mj-lt"/>
              <a:buAutoNum type="alphaLcParenR"/>
            </a:pPr>
            <a:endParaRPr lang="en-CA" dirty="0" smtClean="0"/>
          </a:p>
        </p:txBody>
      </p:sp>
      <p:sp>
        <p:nvSpPr>
          <p:cNvPr id="3" name="Title 2"/>
          <p:cNvSpPr>
            <a:spLocks noGrp="1"/>
          </p:cNvSpPr>
          <p:nvPr>
            <p:ph type="title"/>
          </p:nvPr>
        </p:nvSpPr>
        <p:spPr/>
        <p:txBody>
          <a:bodyPr/>
          <a:lstStyle/>
          <a:p>
            <a:r>
              <a:rPr lang="en-CA" dirty="0" smtClean="0"/>
              <a:t>GROUP TERMINATIONS </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8</a:t>
            </a:fld>
            <a:endParaRPr lang="en-CA" dirty="0"/>
          </a:p>
        </p:txBody>
      </p:sp>
    </p:spTree>
    <p:extLst>
      <p:ext uri="{BB962C8B-B14F-4D97-AF65-F5344CB8AC3E}">
        <p14:creationId xmlns:p14="http://schemas.microsoft.com/office/powerpoint/2010/main" val="5819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7117" y="2024064"/>
            <a:ext cx="10787475" cy="3919537"/>
          </a:xfrm>
        </p:spPr>
        <p:txBody>
          <a:bodyPr>
            <a:normAutofit fontScale="77500" lnSpcReduction="20000"/>
          </a:bodyPr>
          <a:lstStyle/>
          <a:p>
            <a:pPr marL="0" indent="0">
              <a:buNone/>
            </a:pPr>
            <a:r>
              <a:rPr lang="en-CA" dirty="0"/>
              <a:t>S</a:t>
            </a:r>
            <a:r>
              <a:rPr lang="en-CA" dirty="0" smtClean="0"/>
              <a:t>ection 65 of the </a:t>
            </a:r>
            <a:r>
              <a:rPr lang="en-CA" i="1" dirty="0" smtClean="0"/>
              <a:t>ESA</a:t>
            </a:r>
            <a:r>
              <a:rPr lang="en-CA" dirty="0"/>
              <a:t> </a:t>
            </a:r>
            <a:r>
              <a:rPr lang="en-CA" dirty="0" smtClean="0"/>
              <a:t>notes - there are exceptions to the termination provisions. </a:t>
            </a:r>
          </a:p>
          <a:p>
            <a:r>
              <a:rPr lang="en-CA" dirty="0" smtClean="0"/>
              <a:t>Specifically, sections 63 and 64 of the </a:t>
            </a:r>
            <a:r>
              <a:rPr lang="en-CA" i="1" dirty="0" smtClean="0"/>
              <a:t>ESA</a:t>
            </a:r>
            <a:r>
              <a:rPr lang="en-CA" dirty="0" smtClean="0"/>
              <a:t> will not apply to an employee: </a:t>
            </a:r>
          </a:p>
          <a:p>
            <a:pPr lvl="1">
              <a:buFont typeface="+mj-lt"/>
              <a:buAutoNum type="alphaLcParenR"/>
            </a:pPr>
            <a:r>
              <a:rPr lang="en-CA" dirty="0" smtClean="0"/>
              <a:t>Employed </a:t>
            </a:r>
            <a:r>
              <a:rPr lang="en-CA" dirty="0"/>
              <a:t>under an arrangement </a:t>
            </a:r>
            <a:r>
              <a:rPr lang="en-CA" dirty="0" smtClean="0"/>
              <a:t>whereby;</a:t>
            </a:r>
          </a:p>
          <a:p>
            <a:pPr lvl="2">
              <a:buFont typeface="+mj-lt"/>
              <a:buAutoNum type="romanLcPeriod"/>
            </a:pPr>
            <a:r>
              <a:rPr lang="en-CA" dirty="0"/>
              <a:t>the employer may request the employee </a:t>
            </a:r>
            <a:r>
              <a:rPr lang="en-CA" dirty="0" smtClean="0"/>
              <a:t>attend work </a:t>
            </a:r>
            <a:r>
              <a:rPr lang="en-CA" dirty="0"/>
              <a:t>at any time for a temporary </a:t>
            </a:r>
            <a:r>
              <a:rPr lang="en-CA" dirty="0" smtClean="0"/>
              <a:t>period; and</a:t>
            </a:r>
          </a:p>
          <a:p>
            <a:pPr lvl="2">
              <a:buFont typeface="+mj-lt"/>
              <a:buAutoNum type="romanLcPeriod"/>
            </a:pPr>
            <a:r>
              <a:rPr lang="en-CA" dirty="0" smtClean="0"/>
              <a:t>the </a:t>
            </a:r>
            <a:r>
              <a:rPr lang="en-CA" dirty="0"/>
              <a:t>employee </a:t>
            </a:r>
            <a:r>
              <a:rPr lang="en-CA" dirty="0" smtClean="0"/>
              <a:t>may accept </a:t>
            </a:r>
            <a:r>
              <a:rPr lang="en-CA" dirty="0"/>
              <a:t>or </a:t>
            </a:r>
            <a:r>
              <a:rPr lang="en-CA" dirty="0" smtClean="0"/>
              <a:t>reject </a:t>
            </a:r>
            <a:r>
              <a:rPr lang="en-CA" dirty="0"/>
              <a:t>one or more of the temporary </a:t>
            </a:r>
            <a:r>
              <a:rPr lang="en-CA" dirty="0" smtClean="0"/>
              <a:t>periods;</a:t>
            </a:r>
          </a:p>
          <a:p>
            <a:pPr lvl="1">
              <a:buFont typeface="+mj-lt"/>
              <a:buAutoNum type="alphaLcParenR"/>
            </a:pPr>
            <a:r>
              <a:rPr lang="en-CA" dirty="0" smtClean="0"/>
              <a:t>Employed for a </a:t>
            </a:r>
            <a:r>
              <a:rPr lang="en-CA" u="sng" dirty="0" smtClean="0"/>
              <a:t>definite term</a:t>
            </a:r>
            <a:r>
              <a:rPr lang="en-CA" dirty="0" smtClean="0"/>
              <a:t>; </a:t>
            </a:r>
          </a:p>
          <a:p>
            <a:pPr lvl="1">
              <a:buFont typeface="+mj-lt"/>
              <a:buAutoNum type="alphaLcParenR"/>
            </a:pPr>
            <a:r>
              <a:rPr lang="en-CA" dirty="0" smtClean="0"/>
              <a:t>Employed </a:t>
            </a:r>
            <a:r>
              <a:rPr lang="en-CA" dirty="0"/>
              <a:t>for specific </a:t>
            </a:r>
            <a:r>
              <a:rPr lang="en-CA" u="sng" dirty="0"/>
              <a:t>work to be completed in a period of up to 12 </a:t>
            </a:r>
            <a:r>
              <a:rPr lang="en-CA" u="sng" dirty="0" smtClean="0"/>
              <a:t>months</a:t>
            </a:r>
            <a:r>
              <a:rPr lang="en-CA" dirty="0" smtClean="0"/>
              <a:t>;</a:t>
            </a:r>
          </a:p>
          <a:p>
            <a:pPr lvl="1">
              <a:buFont typeface="+mj-lt"/>
              <a:buAutoNum type="alphaLcParenR"/>
            </a:pPr>
            <a:r>
              <a:rPr lang="en-CA" b="1" u="sng" dirty="0" smtClean="0"/>
              <a:t>Employed </a:t>
            </a:r>
            <a:r>
              <a:rPr lang="en-CA" b="1" u="sng" dirty="0"/>
              <a:t>under an employment contract that is impossible to perform due to an unforeseeable event or </a:t>
            </a:r>
            <a:r>
              <a:rPr lang="en-CA" b="1" u="sng" dirty="0" smtClean="0"/>
              <a:t>circumstance</a:t>
            </a:r>
            <a:r>
              <a:rPr lang="en-CA" dirty="0" smtClean="0"/>
              <a:t>;</a:t>
            </a:r>
            <a:r>
              <a:rPr lang="en-CA" b="1" dirty="0" smtClean="0"/>
              <a:t> </a:t>
            </a:r>
          </a:p>
          <a:p>
            <a:pPr marL="914400" lvl="2" indent="0">
              <a:buNone/>
            </a:pPr>
            <a:r>
              <a:rPr lang="en-CA" b="1" dirty="0" smtClean="0"/>
              <a:t>Note: </a:t>
            </a:r>
            <a:r>
              <a:rPr lang="en-CA" b="1" u="sng" dirty="0" smtClean="0">
                <a:solidFill>
                  <a:srgbClr val="FF0000"/>
                </a:solidFill>
              </a:rPr>
              <a:t>Does not apply to receivership, actions </a:t>
            </a:r>
            <a:r>
              <a:rPr lang="en-CA" b="1" u="sng" dirty="0">
                <a:solidFill>
                  <a:srgbClr val="FF0000"/>
                </a:solidFill>
              </a:rPr>
              <a:t>under section 427 of the </a:t>
            </a:r>
            <a:r>
              <a:rPr lang="en-CA" b="1" i="1" u="sng" dirty="0">
                <a:solidFill>
                  <a:srgbClr val="FF0000"/>
                </a:solidFill>
              </a:rPr>
              <a:t>Bank Act</a:t>
            </a:r>
            <a:r>
              <a:rPr lang="en-CA" b="1" u="sng" dirty="0">
                <a:solidFill>
                  <a:srgbClr val="FF0000"/>
                </a:solidFill>
              </a:rPr>
              <a:t> (Canada) or a proceeding under an insolvency </a:t>
            </a:r>
            <a:r>
              <a:rPr lang="en-CA" b="1" u="sng" dirty="0" smtClean="0">
                <a:solidFill>
                  <a:srgbClr val="FF0000"/>
                </a:solidFill>
              </a:rPr>
              <a:t>Act</a:t>
            </a:r>
            <a:r>
              <a:rPr lang="en-CA" dirty="0"/>
              <a:t>.</a:t>
            </a:r>
            <a:endParaRPr lang="en-CA" dirty="0" smtClean="0"/>
          </a:p>
          <a:p>
            <a:pPr lvl="1">
              <a:buFont typeface="+mj-lt"/>
              <a:buAutoNum type="alphaLcParenR"/>
            </a:pPr>
            <a:r>
              <a:rPr lang="en-CA" dirty="0" smtClean="0"/>
              <a:t>Employed </a:t>
            </a:r>
            <a:r>
              <a:rPr lang="en-CA" dirty="0"/>
              <a:t>at one or more construction sites by an employer whose principal business is </a:t>
            </a:r>
            <a:r>
              <a:rPr lang="en-CA" dirty="0" smtClean="0"/>
              <a:t>construction; </a:t>
            </a:r>
            <a:r>
              <a:rPr lang="en-CA" dirty="0"/>
              <a:t>or</a:t>
            </a:r>
            <a:r>
              <a:rPr lang="en-CA" dirty="0" smtClean="0"/>
              <a:t> </a:t>
            </a:r>
          </a:p>
          <a:p>
            <a:pPr lvl="1">
              <a:buFont typeface="+mj-lt"/>
              <a:buAutoNum type="alphaLcParenR"/>
            </a:pPr>
            <a:r>
              <a:rPr lang="en-CA" dirty="0" smtClean="0"/>
              <a:t>Who </a:t>
            </a:r>
            <a:r>
              <a:rPr lang="en-CA" dirty="0"/>
              <a:t>has been offered and has </a:t>
            </a:r>
            <a:r>
              <a:rPr lang="en-CA" u="sng" dirty="0"/>
              <a:t>refused reasonable alternative employment </a:t>
            </a:r>
            <a:r>
              <a:rPr lang="en-CA" dirty="0"/>
              <a:t>by the </a:t>
            </a:r>
            <a:r>
              <a:rPr lang="en-CA" dirty="0" smtClean="0"/>
              <a:t>employer.</a:t>
            </a:r>
            <a:endParaRPr lang="en-CA" dirty="0"/>
          </a:p>
          <a:p>
            <a:pPr marL="0" indent="0">
              <a:buNone/>
            </a:pPr>
            <a:endParaRPr lang="en-CA" dirty="0" smtClean="0"/>
          </a:p>
          <a:p>
            <a:pPr marL="0" indent="0">
              <a:buNone/>
            </a:pPr>
            <a:endParaRPr lang="en-CA" dirty="0" smtClean="0"/>
          </a:p>
        </p:txBody>
      </p:sp>
      <p:sp>
        <p:nvSpPr>
          <p:cNvPr id="3" name="Title 2"/>
          <p:cNvSpPr>
            <a:spLocks noGrp="1"/>
          </p:cNvSpPr>
          <p:nvPr>
            <p:ph type="title"/>
          </p:nvPr>
        </p:nvSpPr>
        <p:spPr/>
        <p:txBody>
          <a:bodyPr/>
          <a:lstStyle/>
          <a:p>
            <a:r>
              <a:rPr lang="en-CA" dirty="0" smtClean="0"/>
              <a:t>General termination limitations</a:t>
            </a:r>
            <a:endParaRPr lang="en-CA" dirty="0"/>
          </a:p>
        </p:txBody>
      </p:sp>
      <p:sp>
        <p:nvSpPr>
          <p:cNvPr id="5" name="Slide Number Placeholder 4"/>
          <p:cNvSpPr>
            <a:spLocks noGrp="1"/>
          </p:cNvSpPr>
          <p:nvPr>
            <p:ph type="sldNum" sz="quarter" idx="4"/>
          </p:nvPr>
        </p:nvSpPr>
        <p:spPr/>
        <p:txBody>
          <a:bodyPr/>
          <a:lstStyle/>
          <a:p>
            <a:pPr>
              <a:defRPr/>
            </a:pPr>
            <a:fld id="{D76C10B8-A85E-469E-9B1E-91A048005545}" type="slidenum">
              <a:rPr lang="en-CA" smtClean="0"/>
              <a:pPr>
                <a:defRPr/>
              </a:pPr>
              <a:t>9</a:t>
            </a:fld>
            <a:endParaRPr lang="en-CA" dirty="0"/>
          </a:p>
        </p:txBody>
      </p:sp>
    </p:spTree>
    <p:extLst>
      <p:ext uri="{BB962C8B-B14F-4D97-AF65-F5344CB8AC3E}">
        <p14:creationId xmlns:p14="http://schemas.microsoft.com/office/powerpoint/2010/main" val="2870413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Gowling WLG Official Theme">
  <a:themeElements>
    <a:clrScheme name="GWLG">
      <a:dk1>
        <a:sysClr val="windowText" lastClr="000000"/>
      </a:dk1>
      <a:lt1>
        <a:sysClr val="window" lastClr="FFFFFF"/>
      </a:lt1>
      <a:dk2>
        <a:srgbClr val="000000"/>
      </a:dk2>
      <a:lt2>
        <a:srgbClr val="FFFFFF"/>
      </a:lt2>
      <a:accent1>
        <a:srgbClr val="2A1C42"/>
      </a:accent1>
      <a:accent2>
        <a:srgbClr val="8E2457"/>
      </a:accent2>
      <a:accent3>
        <a:srgbClr val="E41B22"/>
      </a:accent3>
      <a:accent4>
        <a:srgbClr val="005AA9"/>
      </a:accent4>
      <a:accent5>
        <a:srgbClr val="00B8F2"/>
      </a:accent5>
      <a:accent6>
        <a:srgbClr val="999085"/>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62A02DC-4AD7-4320-AC41-5FE21E888EE1}" vid="{48915A86-783B-48C5-B628-22FF86DF2992}"/>
    </a:ext>
  </a:extLst>
</a:theme>
</file>

<file path=ppt/theme/theme2.xml><?xml version="1.0" encoding="utf-8"?>
<a:theme xmlns:a="http://schemas.openxmlformats.org/drawingml/2006/main" name="Gowling WLG Maroo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62A02DC-4AD7-4320-AC41-5FE21E888EE1}" vid="{88142E75-5A3E-4274-AB7E-1AF1E106ADCC}"/>
    </a:ext>
  </a:extLst>
</a:theme>
</file>

<file path=ppt/theme/theme3.xml><?xml version="1.0" encoding="utf-8"?>
<a:theme xmlns:a="http://schemas.openxmlformats.org/drawingml/2006/main" name="Gowling WLG Light Re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62A02DC-4AD7-4320-AC41-5FE21E888EE1}" vid="{7FBCF030-C8DC-451C-83F9-4C29320F91FB}"/>
    </a:ext>
  </a:extLst>
</a:theme>
</file>

<file path=ppt/theme/theme4.xml><?xml version="1.0" encoding="utf-8"?>
<a:theme xmlns:a="http://schemas.openxmlformats.org/drawingml/2006/main" name="Gowling WLG Dark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62A02DC-4AD7-4320-AC41-5FE21E888EE1}" vid="{03AF4F07-AEEA-44D7-B043-D9FF1B0F513A}"/>
    </a:ext>
  </a:extLst>
</a:theme>
</file>

<file path=ppt/theme/theme5.xml><?xml version="1.0" encoding="utf-8"?>
<a:theme xmlns:a="http://schemas.openxmlformats.org/drawingml/2006/main" name="Gowling WLG Light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62A02DC-4AD7-4320-AC41-5FE21E888EE1}" vid="{0CBA6F12-A672-4D31-9A31-3401D3061296}"/>
    </a:ext>
  </a:extLst>
</a:theme>
</file>

<file path=ppt/theme/theme6.xml><?xml version="1.0" encoding="utf-8"?>
<a:theme xmlns:a="http://schemas.openxmlformats.org/drawingml/2006/main" name="Gowling WLG Medium Gre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62A02DC-4AD7-4320-AC41-5FE21E888EE1}" vid="{39FC3DD8-B14B-4ADB-9CDF-A61B57CA42D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Employment and Labour Gowling WLG Template_</Template>
  <TotalTime>2063</TotalTime>
  <Words>5523</Words>
  <Application>Microsoft Office PowerPoint</Application>
  <PresentationFormat>Widescreen</PresentationFormat>
  <Paragraphs>397</Paragraphs>
  <Slides>36</Slides>
  <Notes>28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36</vt:i4>
      </vt:variant>
    </vt:vector>
  </HeadingPairs>
  <TitlesOfParts>
    <vt:vector size="48" baseType="lpstr">
      <vt:lpstr>Arial</vt:lpstr>
      <vt:lpstr>Arial Bold</vt:lpstr>
      <vt:lpstr>Bliss 2 Bold</vt:lpstr>
      <vt:lpstr>Calibri</vt:lpstr>
      <vt:lpstr>Lucida Grande</vt:lpstr>
      <vt:lpstr>Wingdings</vt:lpstr>
      <vt:lpstr>Gowling WLG Official Theme</vt:lpstr>
      <vt:lpstr>Gowling WLG Maroon Theme</vt:lpstr>
      <vt:lpstr>Gowling WLG Light Red Theme</vt:lpstr>
      <vt:lpstr>Gowling WLG Dark Blue Theme</vt:lpstr>
      <vt:lpstr>Gowling WLG Light Blue Theme</vt:lpstr>
      <vt:lpstr>Gowling WLG Medium Grey Theme</vt:lpstr>
      <vt:lpstr>Business un-usual: employment and labour in b.c.’s pandemic era</vt:lpstr>
      <vt:lpstr>Agenda</vt:lpstr>
      <vt:lpstr>WORK place reorganization</vt:lpstr>
      <vt:lpstr>What do Employers need to know to responsibly undertake Workplace Reorganization?</vt:lpstr>
      <vt:lpstr>Terminations</vt:lpstr>
      <vt:lpstr>Termination BASICS</vt:lpstr>
      <vt:lpstr>GROUP TERMINATIONS </vt:lpstr>
      <vt:lpstr>GROUP TERMINATIONS </vt:lpstr>
      <vt:lpstr>General termination limitations</vt:lpstr>
      <vt:lpstr>COVID-19 considerations</vt:lpstr>
      <vt:lpstr>COVID-19 considerations</vt:lpstr>
      <vt:lpstr>Temporary LAYOFFS </vt:lpstr>
      <vt:lpstr>temporary Layoff BASICS</vt:lpstr>
      <vt:lpstr>primary rules of temporary Layoffs</vt:lpstr>
      <vt:lpstr>COVID-19 related changes</vt:lpstr>
      <vt:lpstr>Temporary layoffs &amp; Employer risks</vt:lpstr>
      <vt:lpstr>what is constructive dismissal?</vt:lpstr>
      <vt:lpstr>constructive dismissal BASICS </vt:lpstr>
      <vt:lpstr>Salary reductions</vt:lpstr>
      <vt:lpstr>Employee compensation basics</vt:lpstr>
      <vt:lpstr>Salary reductions &amp; employer Risks</vt:lpstr>
      <vt:lpstr>are there important returning to work considerations?</vt:lpstr>
      <vt:lpstr>Employees returning to work</vt:lpstr>
      <vt:lpstr>Family obligations</vt:lpstr>
      <vt:lpstr>Returning to work &amp; employer risks</vt:lpstr>
      <vt:lpstr>Moving forward: Plans and policies</vt:lpstr>
      <vt:lpstr>SAFETY AND PRIVACY</vt:lpstr>
      <vt:lpstr>PowerPoint Presentation</vt:lpstr>
      <vt:lpstr>Introduction to privacy considerations</vt:lpstr>
      <vt:lpstr>COVID-19 Temperature screening</vt:lpstr>
      <vt:lpstr>COVID-19 Contact tracing</vt:lpstr>
      <vt:lpstr>Modernizing Employment Agreements</vt:lpstr>
      <vt:lpstr>Updating employment agreements</vt:lpstr>
      <vt:lpstr>Protecting against constructive dismissal</vt:lpstr>
      <vt:lpstr>Questions?</vt:lpstr>
      <vt:lpstr>PowerPoint Presentation</vt:lpstr>
    </vt:vector>
  </TitlesOfParts>
  <Manager/>
  <Company>Gowling WLG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un-usual: employment and labour in b.c.’s pandemic era</dc:title>
  <dc:subject/>
  <dc:creator>Reagh, Riannah</dc:creator>
  <cp:keywords/>
  <dc:description/>
  <cp:lastModifiedBy>Reagh, Riannah</cp:lastModifiedBy>
  <cp:revision>261</cp:revision>
  <cp:lastPrinted>2015-11-30T17:40:20Z</cp:lastPrinted>
  <dcterms:created xsi:type="dcterms:W3CDTF">2020-10-22T22:01:40Z</dcterms:created>
  <dcterms:modified xsi:type="dcterms:W3CDTF">2020-10-28T16:26:25Z</dcterms:modified>
  <cp:category/>
</cp:coreProperties>
</file>